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07" r:id="rId2"/>
    <p:sldId id="308" r:id="rId3"/>
    <p:sldId id="310" r:id="rId4"/>
    <p:sldId id="319" r:id="rId5"/>
    <p:sldId id="262" r:id="rId6"/>
    <p:sldId id="259" r:id="rId7"/>
    <p:sldId id="305" r:id="rId8"/>
    <p:sldId id="306" r:id="rId9"/>
    <p:sldId id="304" r:id="rId10"/>
    <p:sldId id="316" r:id="rId11"/>
    <p:sldId id="275" r:id="rId12"/>
    <p:sldId id="278" r:id="rId13"/>
    <p:sldId id="279" r:id="rId14"/>
    <p:sldId id="321" r:id="rId15"/>
    <p:sldId id="280" r:id="rId16"/>
    <p:sldId id="281" r:id="rId17"/>
    <p:sldId id="282" r:id="rId18"/>
    <p:sldId id="283" r:id="rId19"/>
    <p:sldId id="284" r:id="rId20"/>
    <p:sldId id="285" r:id="rId21"/>
    <p:sldId id="257" r:id="rId22"/>
    <p:sldId id="323" r:id="rId23"/>
    <p:sldId id="266" r:id="rId24"/>
    <p:sldId id="267" r:id="rId25"/>
    <p:sldId id="286" r:id="rId26"/>
    <p:sldId id="317" r:id="rId27"/>
    <p:sldId id="287" r:id="rId28"/>
    <p:sldId id="288" r:id="rId29"/>
    <p:sldId id="289" r:id="rId30"/>
    <p:sldId id="290" r:id="rId31"/>
    <p:sldId id="291" r:id="rId32"/>
    <p:sldId id="324" r:id="rId33"/>
    <p:sldId id="292" r:id="rId34"/>
    <p:sldId id="293" r:id="rId35"/>
    <p:sldId id="294" r:id="rId36"/>
    <p:sldId id="296" r:id="rId37"/>
    <p:sldId id="300" r:id="rId38"/>
    <p:sldId id="299" r:id="rId39"/>
    <p:sldId id="297" r:id="rId40"/>
    <p:sldId id="298" r:id="rId41"/>
    <p:sldId id="263" r:id="rId42"/>
    <p:sldId id="264" r:id="rId43"/>
    <p:sldId id="315" r:id="rId44"/>
    <p:sldId id="301" r:id="rId45"/>
    <p:sldId id="302" r:id="rId46"/>
    <p:sldId id="303" r:id="rId47"/>
    <p:sldId id="314" r:id="rId48"/>
    <p:sldId id="322" r:id="rId49"/>
    <p:sldId id="265" r:id="rId50"/>
    <p:sldId id="268" r:id="rId51"/>
    <p:sldId id="270" r:id="rId52"/>
    <p:sldId id="313" r:id="rId53"/>
    <p:sldId id="312" r:id="rId54"/>
    <p:sldId id="271" r:id="rId55"/>
    <p:sldId id="269" r:id="rId56"/>
    <p:sldId id="272" r:id="rId57"/>
    <p:sldId id="273" r:id="rId58"/>
    <p:sldId id="295" r:id="rId59"/>
    <p:sldId id="318" r:id="rId60"/>
    <p:sldId id="274" r:id="rId61"/>
    <p:sldId id="320" r:id="rId62"/>
    <p:sldId id="311" r:id="rId63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122"/>
    <a:srgbClr val="AB111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30" autoAdjust="0"/>
  </p:normalViewPr>
  <p:slideViewPr>
    <p:cSldViewPr>
      <p:cViewPr>
        <p:scale>
          <a:sx n="50" d="100"/>
          <a:sy n="50" d="100"/>
        </p:scale>
        <p:origin x="-1674" y="-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88768-119B-4F7C-9389-EB13834F0C71}" type="datetimeFigureOut">
              <a:rPr lang="pt-PT" smtClean="0"/>
              <a:pPr/>
              <a:t>05-02-2013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EDC2F-CEF2-4311-B01C-DB50F181358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3</a:t>
            </a:fld>
            <a:endParaRPr lang="pt-P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32</a:t>
            </a:fld>
            <a:endParaRPr 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33</a:t>
            </a:fld>
            <a:endParaRPr 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34</a:t>
            </a:fld>
            <a:endParaRPr lang="pt-P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35</a:t>
            </a:fld>
            <a:endParaRPr lang="pt-P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48</a:t>
            </a:fld>
            <a:endParaRPr lang="pt-P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55</a:t>
            </a:fld>
            <a:endParaRPr lang="pt-P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56</a:t>
            </a:fld>
            <a:endParaRPr lang="pt-P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57</a:t>
            </a:fld>
            <a:endParaRPr lang="pt-P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58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20</a:t>
            </a:fld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25</a:t>
            </a:fld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26</a:t>
            </a:fld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27</a:t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28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29</a:t>
            </a:fld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30</a:t>
            </a:fld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EDC2F-CEF2-4311-B01C-DB50F1813580}" type="slidenum">
              <a:rPr lang="pt-PT" smtClean="0"/>
              <a:pPr/>
              <a:t>31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92C-C275-4E24-A85E-6A6D22881543}" type="datetimeFigureOut">
              <a:rPr lang="pt-PT" smtClean="0"/>
              <a:pPr/>
              <a:t>05-02-2013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8A83-CEAC-4709-9E07-55A99BC1527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92C-C275-4E24-A85E-6A6D22881543}" type="datetimeFigureOut">
              <a:rPr lang="pt-PT" smtClean="0"/>
              <a:pPr/>
              <a:t>05-02-2013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8A83-CEAC-4709-9E07-55A99BC1527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92C-C275-4E24-A85E-6A6D22881543}" type="datetimeFigureOut">
              <a:rPr lang="pt-PT" smtClean="0"/>
              <a:pPr/>
              <a:t>05-02-2013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8A83-CEAC-4709-9E07-55A99BC1527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92C-C275-4E24-A85E-6A6D22881543}" type="datetimeFigureOut">
              <a:rPr lang="pt-PT" smtClean="0"/>
              <a:pPr/>
              <a:t>05-02-2013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8A83-CEAC-4709-9E07-55A99BC1527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92C-C275-4E24-A85E-6A6D22881543}" type="datetimeFigureOut">
              <a:rPr lang="pt-PT" smtClean="0"/>
              <a:pPr/>
              <a:t>05-02-2013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8A83-CEAC-4709-9E07-55A99BC1527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92C-C275-4E24-A85E-6A6D22881543}" type="datetimeFigureOut">
              <a:rPr lang="pt-PT" smtClean="0"/>
              <a:pPr/>
              <a:t>05-02-2013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8A83-CEAC-4709-9E07-55A99BC1527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92C-C275-4E24-A85E-6A6D22881543}" type="datetimeFigureOut">
              <a:rPr lang="pt-PT" smtClean="0"/>
              <a:pPr/>
              <a:t>05-02-2013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8A83-CEAC-4709-9E07-55A99BC1527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92C-C275-4E24-A85E-6A6D22881543}" type="datetimeFigureOut">
              <a:rPr lang="pt-PT" smtClean="0"/>
              <a:pPr/>
              <a:t>05-02-2013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8A83-CEAC-4709-9E07-55A99BC1527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92C-C275-4E24-A85E-6A6D22881543}" type="datetimeFigureOut">
              <a:rPr lang="pt-PT" smtClean="0"/>
              <a:pPr/>
              <a:t>05-02-2013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8A83-CEAC-4709-9E07-55A99BC1527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92C-C275-4E24-A85E-6A6D22881543}" type="datetimeFigureOut">
              <a:rPr lang="pt-PT" smtClean="0"/>
              <a:pPr/>
              <a:t>05-02-2013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8A83-CEAC-4709-9E07-55A99BC1527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92C-C275-4E24-A85E-6A6D22881543}" type="datetimeFigureOut">
              <a:rPr lang="pt-PT" smtClean="0"/>
              <a:pPr/>
              <a:t>05-02-2013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8A83-CEAC-4709-9E07-55A99BC1527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4092C-C275-4E24-A85E-6A6D22881543}" type="datetimeFigureOut">
              <a:rPr lang="pt-PT" smtClean="0"/>
              <a:pPr/>
              <a:t>05-02-2013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78A83-CEAC-4709-9E07-55A99BC1527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0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6.png"/><Relationship Id="rId4" Type="http://schemas.openxmlformats.org/officeDocument/2006/relationships/image" Target="../media/image10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6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6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6.png"/><Relationship Id="rId4" Type="http://schemas.openxmlformats.org/officeDocument/2006/relationships/image" Target="../media/image1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gif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Relationship Id="rId9" Type="http://schemas.openxmlformats.org/officeDocument/2006/relationships/image" Target="../media/image1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11" Type="http://schemas.openxmlformats.org/officeDocument/2006/relationships/image" Target="../media/image16.pn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7.jpe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37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6.png"/><Relationship Id="rId4" Type="http://schemas.openxmlformats.org/officeDocument/2006/relationships/image" Target="../media/image1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61.jpeg"/><Relationship Id="rId4" Type="http://schemas.openxmlformats.org/officeDocument/2006/relationships/image" Target="../media/image141.jpeg"/><Relationship Id="rId9" Type="http://schemas.openxmlformats.org/officeDocument/2006/relationships/image" Target="../media/image1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2.bp.blogspot.com/_CQ7gwEY0VMc/ScKFdu7XDLI/AAAAAAAAAPI/CNAxJoaVR4k/s320/bandeira-franca%5b1%5d%5b1%5d.jpg" TargetMode="External"/><Relationship Id="rId13" Type="http://schemas.openxmlformats.org/officeDocument/2006/relationships/image" Target="../media/image191.jpeg"/><Relationship Id="rId18" Type="http://schemas.openxmlformats.org/officeDocument/2006/relationships/image" Target="../media/image194.jpeg"/><Relationship Id="rId3" Type="http://schemas.openxmlformats.org/officeDocument/2006/relationships/image" Target="../media/image186.jpeg"/><Relationship Id="rId21" Type="http://schemas.openxmlformats.org/officeDocument/2006/relationships/hyperlink" Target="http://images.google.pt/imgres?imgurl=http://pacha.hostmach.com.br/images/bandeira-turquia.jpg&amp;imgrefurl=http://pacha.hostmach.com.br/representa.htm&amp;usg=__d4Ezy3dq-slmo1pIB8jFhs_Et5U=&amp;h=256&amp;w=256&amp;sz=32&amp;hl=pt-PT&amp;start=4&amp;itbs=1&amp;tbnid=hj9UrN4RaiRnpM:&amp;tbnh=111&amp;tbnw=111&amp;prev=/images?q=turquia+bandeira&amp;hl=pt-PT&amp;gbv=2&amp;tbs=isch:1" TargetMode="External"/><Relationship Id="rId7" Type="http://schemas.openxmlformats.org/officeDocument/2006/relationships/image" Target="../media/image188.jpeg"/><Relationship Id="rId12" Type="http://schemas.openxmlformats.org/officeDocument/2006/relationships/hyperlink" Target="http://pin-a-cloth.com/catalog/images/pbandeiraholanda.jpg" TargetMode="External"/><Relationship Id="rId17" Type="http://schemas.openxmlformats.org/officeDocument/2006/relationships/hyperlink" Target="http://pt.dreamstime.com/bandeira-redonda-de-reino-unido-thumb5186373.jpg" TargetMode="External"/><Relationship Id="rId25" Type="http://schemas.openxmlformats.org/officeDocument/2006/relationships/image" Target="../media/image16.png"/><Relationship Id="rId2" Type="http://schemas.openxmlformats.org/officeDocument/2006/relationships/image" Target="../media/image185.jpeg"/><Relationship Id="rId16" Type="http://schemas.openxmlformats.org/officeDocument/2006/relationships/image" Target="../media/image193.jpeg"/><Relationship Id="rId20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153.photobucket.com/albums/s226/mahoutsukaibr/Viciados%20em%20livros/Bandeiras/Finland.jpg" TargetMode="External"/><Relationship Id="rId11" Type="http://schemas.openxmlformats.org/officeDocument/2006/relationships/image" Target="../media/image190.jpeg"/><Relationship Id="rId24" Type="http://schemas.openxmlformats.org/officeDocument/2006/relationships/image" Target="../media/image198.png"/><Relationship Id="rId5" Type="http://schemas.openxmlformats.org/officeDocument/2006/relationships/image" Target="../media/image187.jpeg"/><Relationship Id="rId15" Type="http://schemas.openxmlformats.org/officeDocument/2006/relationships/image" Target="../media/image192.jpeg"/><Relationship Id="rId23" Type="http://schemas.openxmlformats.org/officeDocument/2006/relationships/image" Target="../media/image197.jpeg"/><Relationship Id="rId10" Type="http://schemas.openxmlformats.org/officeDocument/2006/relationships/hyperlink" Target="http://s3.amazonaws.com/pixmac-preview/italy-flag.jpg" TargetMode="External"/><Relationship Id="rId19" Type="http://schemas.openxmlformats.org/officeDocument/2006/relationships/hyperlink" Target="http://pin-a-cloth.com/catalog/images/pbandeirarcheca.jpg" TargetMode="External"/><Relationship Id="rId4" Type="http://schemas.openxmlformats.org/officeDocument/2006/relationships/hyperlink" Target="http://g.imagehost.org/0422/alemanha_bandeira.jpg" TargetMode="External"/><Relationship Id="rId9" Type="http://schemas.openxmlformats.org/officeDocument/2006/relationships/image" Target="../media/image189.jpeg"/><Relationship Id="rId14" Type="http://schemas.openxmlformats.org/officeDocument/2006/relationships/hyperlink" Target="http://pin-a-cloth.com/catalog/images/pbandeirapolonia.jpg" TargetMode="External"/><Relationship Id="rId22" Type="http://schemas.openxmlformats.org/officeDocument/2006/relationships/image" Target="../media/image19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6.png"/><Relationship Id="rId4" Type="http://schemas.openxmlformats.org/officeDocument/2006/relationships/image" Target="../media/image20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https://www.isec.pt/logoECS.gif" TargetMode="External"/><Relationship Id="rId4" Type="http://schemas.openxmlformats.org/officeDocument/2006/relationships/image" Target="../media/image20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10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7" Type="http://schemas.openxmlformats.org/officeDocument/2006/relationships/image" Target="../media/image2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sec.p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25.jpeg"/><Relationship Id="rId12" Type="http://schemas.openxmlformats.org/officeDocument/2006/relationships/image" Target="../media/image16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gif"/><Relationship Id="rId5" Type="http://schemas.openxmlformats.org/officeDocument/2006/relationships/image" Target="../media/image23.jpeg"/><Relationship Id="rId10" Type="http://schemas.openxmlformats.org/officeDocument/2006/relationships/image" Target="../media/image28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mailto:info@isec.pt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sec.p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26" Type="http://schemas.openxmlformats.org/officeDocument/2006/relationships/image" Target="../media/image50.jpeg"/><Relationship Id="rId3" Type="http://schemas.openxmlformats.org/officeDocument/2006/relationships/hyperlink" Target="http://upload.wikimedia.org/wikipedia/en/f/f6/Litocar_logo.png" TargetMode="External"/><Relationship Id="rId21" Type="http://schemas.openxmlformats.org/officeDocument/2006/relationships/image" Target="../media/image46.png"/><Relationship Id="rId34" Type="http://schemas.openxmlformats.org/officeDocument/2006/relationships/image" Target="../media/image5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5" Type="http://schemas.openxmlformats.org/officeDocument/2006/relationships/image" Target="../media/image49.jpeg"/><Relationship Id="rId33" Type="http://schemas.openxmlformats.org/officeDocument/2006/relationships/image" Target="../media/image57.jpeg"/><Relationship Id="rId2" Type="http://schemas.openxmlformats.org/officeDocument/2006/relationships/image" Target="../media/image30.jpeg"/><Relationship Id="rId16" Type="http://schemas.openxmlformats.org/officeDocument/2006/relationships/image" Target="../media/image42.gif"/><Relationship Id="rId20" Type="http://schemas.openxmlformats.org/officeDocument/2006/relationships/hyperlink" Target="http://pt.wikipedia.org/wiki/Ficheiro:ISA_Logo.png" TargetMode="External"/><Relationship Id="rId29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24" Type="http://schemas.openxmlformats.org/officeDocument/2006/relationships/image" Target="../media/image48.jpeg"/><Relationship Id="rId32" Type="http://schemas.openxmlformats.org/officeDocument/2006/relationships/image" Target="../media/image56.jpeg"/><Relationship Id="rId5" Type="http://schemas.openxmlformats.org/officeDocument/2006/relationships/image" Target="../media/image32.jpeg"/><Relationship Id="rId15" Type="http://schemas.openxmlformats.org/officeDocument/2006/relationships/hyperlink" Target="http://www.cimpor.pt/Default.aspx?cntx=fbXAtQLbwhx/TexGbeWTmnh/UpanPmJvHR0XvgCwtw8=" TargetMode="External"/><Relationship Id="rId23" Type="http://schemas.openxmlformats.org/officeDocument/2006/relationships/image" Target="http://www.celpa.pt/images/articles/195/logo_celbi.jpg" TargetMode="External"/><Relationship Id="rId28" Type="http://schemas.openxmlformats.org/officeDocument/2006/relationships/image" Target="../media/image52.gif"/><Relationship Id="rId36" Type="http://schemas.openxmlformats.org/officeDocument/2006/relationships/image" Target="../media/image16.png"/><Relationship Id="rId10" Type="http://schemas.openxmlformats.org/officeDocument/2006/relationships/image" Target="../media/image37.jpeg"/><Relationship Id="rId19" Type="http://schemas.openxmlformats.org/officeDocument/2006/relationships/image" Target="../media/image45.jpeg"/><Relationship Id="rId31" Type="http://schemas.openxmlformats.org/officeDocument/2006/relationships/image" Target="../media/image55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7.jpeg"/><Relationship Id="rId27" Type="http://schemas.openxmlformats.org/officeDocument/2006/relationships/image" Target="../media/image51.gif"/><Relationship Id="rId30" Type="http://schemas.openxmlformats.org/officeDocument/2006/relationships/image" Target="../media/image54.gif"/><Relationship Id="rId35" Type="http://schemas.openxmlformats.org/officeDocument/2006/relationships/image" Target="../media/image5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69.jpeg"/><Relationship Id="rId18" Type="http://schemas.openxmlformats.org/officeDocument/2006/relationships/image" Target="../media/image73.jpeg"/><Relationship Id="rId26" Type="http://schemas.openxmlformats.org/officeDocument/2006/relationships/image" Target="../media/image80.jpeg"/><Relationship Id="rId3" Type="http://schemas.openxmlformats.org/officeDocument/2006/relationships/image" Target="../media/image60.gif"/><Relationship Id="rId21" Type="http://schemas.openxmlformats.org/officeDocument/2006/relationships/image" Target="../media/image76.jpeg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17" Type="http://schemas.openxmlformats.org/officeDocument/2006/relationships/image" Target="../media/image72.png"/><Relationship Id="rId25" Type="http://schemas.openxmlformats.org/officeDocument/2006/relationships/hyperlink" Target="http://www.bettersoft.pt/index.asp" TargetMode="External"/><Relationship Id="rId2" Type="http://schemas.openxmlformats.org/officeDocument/2006/relationships/hyperlink" Target="http://www.relogios-ponto.com/" TargetMode="External"/><Relationship Id="rId16" Type="http://schemas.openxmlformats.org/officeDocument/2006/relationships/image" Target="../media/image71.jpeg"/><Relationship Id="rId20" Type="http://schemas.openxmlformats.org/officeDocument/2006/relationships/image" Target="../media/image75.jpeg"/><Relationship Id="rId29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gif"/><Relationship Id="rId11" Type="http://schemas.openxmlformats.org/officeDocument/2006/relationships/image" Target="../media/image67.jpeg"/><Relationship Id="rId24" Type="http://schemas.openxmlformats.org/officeDocument/2006/relationships/image" Target="../media/image79.jpeg"/><Relationship Id="rId5" Type="http://schemas.openxmlformats.org/officeDocument/2006/relationships/image" Target="../media/image62.jpeg"/><Relationship Id="rId15" Type="http://schemas.openxmlformats.org/officeDocument/2006/relationships/image" Target="../media/image70.jpeg"/><Relationship Id="rId23" Type="http://schemas.openxmlformats.org/officeDocument/2006/relationships/image" Target="../media/image78.jpeg"/><Relationship Id="rId28" Type="http://schemas.openxmlformats.org/officeDocument/2006/relationships/image" Target="../media/image81.png"/><Relationship Id="rId10" Type="http://schemas.openxmlformats.org/officeDocument/2006/relationships/image" Target="../media/image66.gif"/><Relationship Id="rId19" Type="http://schemas.openxmlformats.org/officeDocument/2006/relationships/image" Target="../media/image74.jpeg"/><Relationship Id="rId4" Type="http://schemas.openxmlformats.org/officeDocument/2006/relationships/image" Target="../media/image61.png"/><Relationship Id="rId9" Type="http://schemas.openxmlformats.org/officeDocument/2006/relationships/hyperlink" Target="http://www.pavigres.com/" TargetMode="External"/><Relationship Id="rId14" Type="http://schemas.openxmlformats.org/officeDocument/2006/relationships/image" Target="../media/image45.jpeg"/><Relationship Id="rId22" Type="http://schemas.openxmlformats.org/officeDocument/2006/relationships/image" Target="../media/image77.jpeg"/><Relationship Id="rId27" Type="http://schemas.openxmlformats.org/officeDocument/2006/relationships/hyperlink" Target="http://en.wikipedia.org/wiki/File:Cision_logo.png" TargetMode="External"/><Relationship Id="rId30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3.jpeg"/><Relationship Id="rId18" Type="http://schemas.openxmlformats.org/officeDocument/2006/relationships/image" Target="../media/image95.jpeg"/><Relationship Id="rId26" Type="http://schemas.openxmlformats.org/officeDocument/2006/relationships/hyperlink" Target="http://www.competir.com.pt/" TargetMode="External"/><Relationship Id="rId3" Type="http://schemas.openxmlformats.org/officeDocument/2006/relationships/image" Target="../media/image84.gif"/><Relationship Id="rId21" Type="http://schemas.openxmlformats.org/officeDocument/2006/relationships/image" Target="../media/image97.jpeg"/><Relationship Id="rId7" Type="http://schemas.openxmlformats.org/officeDocument/2006/relationships/image" Target="../media/image88.jpeg"/><Relationship Id="rId12" Type="http://schemas.openxmlformats.org/officeDocument/2006/relationships/image" Target="../media/image92.jpeg"/><Relationship Id="rId17" Type="http://schemas.openxmlformats.org/officeDocument/2006/relationships/image" Target="../media/image37.jpeg"/><Relationship Id="rId25" Type="http://schemas.openxmlformats.org/officeDocument/2006/relationships/image" Target="../media/image46.png"/><Relationship Id="rId2" Type="http://schemas.openxmlformats.org/officeDocument/2006/relationships/image" Target="../media/image83.gif"/><Relationship Id="rId16" Type="http://schemas.openxmlformats.org/officeDocument/2006/relationships/image" Target="../media/image36.png"/><Relationship Id="rId20" Type="http://schemas.openxmlformats.org/officeDocument/2006/relationships/image" Target="../media/image96.gif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gif"/><Relationship Id="rId11" Type="http://schemas.openxmlformats.org/officeDocument/2006/relationships/image" Target="../media/image91.jpeg"/><Relationship Id="rId24" Type="http://schemas.openxmlformats.org/officeDocument/2006/relationships/hyperlink" Target="http://pt.wikipedia.org/wiki/Ficheiro:ISA_Logo.png" TargetMode="External"/><Relationship Id="rId5" Type="http://schemas.openxmlformats.org/officeDocument/2006/relationships/image" Target="../media/image86.jpeg"/><Relationship Id="rId15" Type="http://schemas.openxmlformats.org/officeDocument/2006/relationships/image" Target="../media/image94.png"/><Relationship Id="rId23" Type="http://schemas.openxmlformats.org/officeDocument/2006/relationships/image" Target="../media/image80.jpeg"/><Relationship Id="rId28" Type="http://schemas.openxmlformats.org/officeDocument/2006/relationships/image" Target="../media/image99.png"/><Relationship Id="rId10" Type="http://schemas.openxmlformats.org/officeDocument/2006/relationships/image" Target="../media/image90.gif"/><Relationship Id="rId19" Type="http://schemas.openxmlformats.org/officeDocument/2006/relationships/image" Target="../media/image38.jpeg"/><Relationship Id="rId4" Type="http://schemas.openxmlformats.org/officeDocument/2006/relationships/image" Target="../media/image85.gif"/><Relationship Id="rId9" Type="http://schemas.openxmlformats.org/officeDocument/2006/relationships/hyperlink" Target="http://www.interacesso.pt/" TargetMode="External"/><Relationship Id="rId14" Type="http://schemas.openxmlformats.org/officeDocument/2006/relationships/hyperlink" Target="http://www.qoppa.pt/index.php" TargetMode="External"/><Relationship Id="rId22" Type="http://schemas.openxmlformats.org/officeDocument/2006/relationships/hyperlink" Target="http://www.bettersoft.pt/index.asp" TargetMode="External"/><Relationship Id="rId27" Type="http://schemas.openxmlformats.org/officeDocument/2006/relationships/image" Target="../media/image9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23"/>
          <p:cNvGrpSpPr>
            <a:grpSpLocks noChangeAspect="1"/>
          </p:cNvGrpSpPr>
          <p:nvPr/>
        </p:nvGrpSpPr>
        <p:grpSpPr bwMode="auto">
          <a:xfrm>
            <a:off x="1475656" y="2924944"/>
            <a:ext cx="6036716" cy="3408674"/>
            <a:chOff x="874" y="1434"/>
            <a:chExt cx="4602" cy="2598"/>
          </a:xfrm>
        </p:grpSpPr>
        <p:sp>
          <p:nvSpPr>
            <p:cNvPr id="6" name="AutoShape 24"/>
            <p:cNvSpPr>
              <a:spLocks noChangeAspect="1" noChangeArrowheads="1" noTextEdit="1"/>
            </p:cNvSpPr>
            <p:nvPr/>
          </p:nvSpPr>
          <p:spPr bwMode="auto">
            <a:xfrm>
              <a:off x="874" y="1434"/>
              <a:ext cx="4602" cy="2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pic>
          <p:nvPicPr>
            <p:cNvPr id="7" name="Picture 2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74" y="3172"/>
              <a:ext cx="1132" cy="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39" y="3172"/>
              <a:ext cx="1131" cy="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70" y="2353"/>
              <a:ext cx="1105" cy="1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40" y="1434"/>
              <a:ext cx="1760" cy="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72" y="2349"/>
              <a:ext cx="1185" cy="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74" y="2350"/>
              <a:ext cx="1165" cy="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91" y="2350"/>
              <a:ext cx="1046" cy="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04" y="3172"/>
              <a:ext cx="1133" cy="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3"/>
            <p:cNvPicPr>
              <a:picLocks noChangeAspect="1" noChangeArrowheads="1"/>
            </p:cNvPicPr>
            <p:nvPr/>
          </p:nvPicPr>
          <p:blipFill>
            <a:blip r:embed="rId11" cstate="print">
              <a:lum bright="-4000"/>
            </a:blip>
            <a:srcRect l="275" t="3587" r="562" b="8740"/>
            <a:stretch>
              <a:fillRect/>
            </a:stretch>
          </p:blipFill>
          <p:spPr bwMode="auto">
            <a:xfrm>
              <a:off x="4140" y="1436"/>
              <a:ext cx="1335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34"/>
            <p:cNvPicPr>
              <a:picLocks noChangeAspect="1" noChangeArrowheads="1"/>
            </p:cNvPicPr>
            <p:nvPr/>
          </p:nvPicPr>
          <p:blipFill>
            <a:blip r:embed="rId12" cstate="print"/>
            <a:srcRect r="17857"/>
            <a:stretch>
              <a:fillRect/>
            </a:stretch>
          </p:blipFill>
          <p:spPr bwMode="auto">
            <a:xfrm>
              <a:off x="874" y="1434"/>
              <a:ext cx="1427" cy="887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18" name="CaixaDeTexto 17"/>
          <p:cNvSpPr txBox="1"/>
          <p:nvPr/>
        </p:nvSpPr>
        <p:spPr>
          <a:xfrm>
            <a:off x="297690" y="260648"/>
            <a:ext cx="57864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600" dirty="0" smtClean="0">
                <a:solidFill>
                  <a:schemeClr val="bg1"/>
                </a:solidFill>
                <a:latin typeface="Berlin Sans FB" pitchFamily="34" charset="0"/>
              </a:rPr>
              <a:t>Coimbra</a:t>
            </a:r>
            <a:endParaRPr lang="pt-PT" sz="66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2050" name="Picture 2" descr="http://www.roteiroservicos.com/varios/535CBR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20272" y="908720"/>
            <a:ext cx="1441110" cy="1594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F:\Revista ISEC\Iniciativas\Recepção aos Alunos\DSC_0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988840"/>
            <a:ext cx="4770684" cy="3168352"/>
          </a:xfrm>
          <a:prstGeom prst="rect">
            <a:avLst/>
          </a:prstGeom>
          <a:noFill/>
        </p:spPr>
      </p:pic>
      <p:sp>
        <p:nvSpPr>
          <p:cNvPr id="12" name="Rectângulo 11"/>
          <p:cNvSpPr/>
          <p:nvPr/>
        </p:nvSpPr>
        <p:spPr>
          <a:xfrm>
            <a:off x="35496" y="44624"/>
            <a:ext cx="582082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000" dirty="0" smtClean="0">
                <a:solidFill>
                  <a:schemeClr val="bg1"/>
                </a:solidFill>
                <a:latin typeface="Berlin Sans FB" pitchFamily="34" charset="0"/>
              </a:rPr>
              <a:t>INSTITUTO SUPERIOR DE </a:t>
            </a:r>
          </a:p>
          <a:p>
            <a:r>
              <a:rPr lang="pt-PT" sz="4000" dirty="0" smtClean="0">
                <a:solidFill>
                  <a:schemeClr val="bg1"/>
                </a:solidFill>
                <a:latin typeface="Berlin Sans FB" pitchFamily="34" charset="0"/>
              </a:rPr>
              <a:t>ENGENHARIA DE </a:t>
            </a:r>
            <a:endParaRPr lang="pt-PT" sz="4000" dirty="0" smtClean="0">
              <a:solidFill>
                <a:schemeClr val="bg1"/>
              </a:solidFill>
              <a:latin typeface="Berlin Sans FB" pitchFamily="34" charset="0"/>
            </a:endParaRPr>
          </a:p>
          <a:p>
            <a:r>
              <a:rPr lang="pt-PT" sz="4000" dirty="0" smtClean="0">
                <a:solidFill>
                  <a:schemeClr val="bg1"/>
                </a:solidFill>
                <a:latin typeface="Berlin Sans FB" pitchFamily="34" charset="0"/>
              </a:rPr>
              <a:t>COIMBRA</a:t>
            </a:r>
            <a:endParaRPr lang="pt-PT" sz="4000" dirty="0" smtClean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13" name="Picture 2" descr="F:\Revista ISEC\Iniciativas\Recepção aos Alunos\DSC_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610" y="2982937"/>
            <a:ext cx="5225486" cy="3470399"/>
          </a:xfrm>
          <a:prstGeom prst="rect">
            <a:avLst/>
          </a:prstGeom>
          <a:noFill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8" name="Grupo 7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3600" dirty="0" smtClean="0"/>
                <a:t>Eng.ª Mecânica</a:t>
              </a:r>
              <a:endParaRPr lang="pt-PT" sz="3600" dirty="0"/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785786" cy="28575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4" name="Imagem 3" descr="mecanica.jpg"/>
          <p:cNvPicPr preferRelativeResize="0">
            <a:picLocks/>
          </p:cNvPicPr>
          <p:nvPr/>
        </p:nvPicPr>
        <p:blipFill>
          <a:blip r:embed="rId2" cstate="print"/>
          <a:srcRect l="8272"/>
          <a:stretch>
            <a:fillRect/>
          </a:stretch>
        </p:blipFill>
        <p:spPr>
          <a:xfrm>
            <a:off x="0" y="3618000"/>
            <a:ext cx="792530" cy="324000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20859" t="30029" r="43716" b="36279"/>
          <a:stretch>
            <a:fillRect/>
          </a:stretch>
        </p:blipFill>
        <p:spPr bwMode="auto">
          <a:xfrm>
            <a:off x="971600" y="1844825"/>
            <a:ext cx="454271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F:\Revista ISEC\Iniciativas\DSC_0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83946">
            <a:off x="5260835" y="4020673"/>
            <a:ext cx="3635896" cy="2414706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 l="22149" t="40283" r="49676" b="22363"/>
          <a:stretch>
            <a:fillRect/>
          </a:stretch>
        </p:blipFill>
        <p:spPr bwMode="auto">
          <a:xfrm rot="20525649">
            <a:off x="6082729" y="1671798"/>
            <a:ext cx="210469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3600" dirty="0" smtClean="0"/>
                <a:t>Eng.ª Electrotécnica</a:t>
              </a:r>
              <a:endParaRPr lang="pt-PT" sz="3600" dirty="0"/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0" name="Picture 3" descr="G:\Nova pasta\ok\electrotecnica2.gif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18000"/>
            <a:ext cx="881364" cy="3240000"/>
          </a:xfrm>
          <a:prstGeom prst="rect">
            <a:avLst/>
          </a:prstGeom>
          <a:noFill/>
        </p:spPr>
      </p:pic>
      <p:sp>
        <p:nvSpPr>
          <p:cNvPr id="13" name="Rectângulo 12"/>
          <p:cNvSpPr/>
          <p:nvPr/>
        </p:nvSpPr>
        <p:spPr>
          <a:xfrm>
            <a:off x="1428728" y="1428736"/>
            <a:ext cx="3281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/>
              <a:t>Projecto VEIL – Veículo Eléctrico </a:t>
            </a:r>
            <a:endParaRPr lang="pt-PT" b="1" dirty="0"/>
          </a:p>
        </p:txBody>
      </p:sp>
      <p:pic>
        <p:nvPicPr>
          <p:cNvPr id="39939" name="Picture 3" descr="S:\ESTAGIÁRIOS\2011\Márcio Carvalho\Fotos\Fotos Departamentos\enviadas para o ipc\Electrotecnia\_DSC0500.JPG"/>
          <p:cNvPicPr>
            <a:picLocks noChangeAspect="1" noChangeArrowheads="1"/>
          </p:cNvPicPr>
          <p:nvPr/>
        </p:nvPicPr>
        <p:blipFill>
          <a:blip r:embed="rId3" cstate="print"/>
          <a:srcRect l="7106" t="20574" r="5987"/>
          <a:stretch>
            <a:fillRect/>
          </a:stretch>
        </p:blipFill>
        <p:spPr bwMode="auto">
          <a:xfrm>
            <a:off x="5076056" y="1988840"/>
            <a:ext cx="3648478" cy="2214578"/>
          </a:xfrm>
          <a:prstGeom prst="rect">
            <a:avLst/>
          </a:prstGeom>
          <a:noFill/>
        </p:spPr>
      </p:pic>
      <p:pic>
        <p:nvPicPr>
          <p:cNvPr id="39940" name="Picture 4" descr="C:\Users\emsilva\Pictures\VEIL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916832"/>
            <a:ext cx="3442435" cy="2285992"/>
          </a:xfrm>
          <a:prstGeom prst="rect">
            <a:avLst/>
          </a:prstGeom>
          <a:noFill/>
        </p:spPr>
      </p:pic>
      <p:sp>
        <p:nvSpPr>
          <p:cNvPr id="19" name="CaixaDeTexto 18"/>
          <p:cNvSpPr txBox="1"/>
          <p:nvPr/>
        </p:nvSpPr>
        <p:spPr>
          <a:xfrm>
            <a:off x="6357950" y="785794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Regime diurno e pós-laboral</a:t>
            </a:r>
            <a:endParaRPr lang="pt-PT" dirty="0"/>
          </a:p>
        </p:txBody>
      </p:sp>
      <p:pic>
        <p:nvPicPr>
          <p:cNvPr id="15" name="Picture 45" descr="lab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437112"/>
            <a:ext cx="3312368" cy="220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6" descr="lab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365104"/>
            <a:ext cx="3456384" cy="230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3600" dirty="0" smtClean="0"/>
                <a:t>Eng.ª Informática</a:t>
              </a:r>
              <a:endParaRPr lang="pt-PT" sz="3600" dirty="0"/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1" name="Picture 2" descr="C:\Users\Estela\Desktop\informática.gif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10632"/>
            <a:ext cx="864000" cy="3240000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C:\Users\fduarte\Pictures\Fotos_DEIS_Original_Maquina Café\_MG_9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628800"/>
            <a:ext cx="7561287" cy="457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3600" dirty="0" smtClean="0"/>
                <a:t>Eng.ª Informática</a:t>
              </a:r>
              <a:endParaRPr lang="pt-PT" sz="3600" dirty="0"/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1" name="Picture 2" descr="C:\Users\Estela\Desktop\informática.gif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10632"/>
            <a:ext cx="864000" cy="3240000"/>
          </a:xfrm>
          <a:prstGeom prst="rect">
            <a:avLst/>
          </a:prstGeom>
          <a:noFill/>
        </p:spPr>
      </p:pic>
      <p:sp>
        <p:nvSpPr>
          <p:cNvPr id="15" name="Rectângulo 14"/>
          <p:cNvSpPr/>
          <p:nvPr/>
        </p:nvSpPr>
        <p:spPr>
          <a:xfrm>
            <a:off x="1214414" y="980728"/>
            <a:ext cx="39373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/>
              <a:t>1º lugar no concurso XNA PIZZA NIGHT </a:t>
            </a:r>
            <a:endParaRPr lang="pt-PT" b="1" dirty="0" smtClean="0"/>
          </a:p>
          <a:p>
            <a:r>
              <a:rPr lang="pt-PT" b="1" dirty="0" smtClean="0"/>
              <a:t>(</a:t>
            </a:r>
            <a:r>
              <a:rPr lang="pt-PT" dirty="0" smtClean="0"/>
              <a:t>Microsoft/XNAPT</a:t>
            </a:r>
            <a:r>
              <a:rPr lang="pt-PT" b="1" dirty="0" smtClean="0"/>
              <a:t>)</a:t>
            </a:r>
            <a:endParaRPr lang="pt-PT" dirty="0"/>
          </a:p>
        </p:txBody>
      </p:sp>
      <p:pic>
        <p:nvPicPr>
          <p:cNvPr id="40963" name="Picture 3" descr="C:\Users\emsilva\Desktop\João Machado.jpg"/>
          <p:cNvPicPr>
            <a:picLocks noChangeAspect="1" noChangeArrowheads="1"/>
          </p:cNvPicPr>
          <p:nvPr/>
        </p:nvPicPr>
        <p:blipFill>
          <a:blip r:embed="rId3" cstate="print"/>
          <a:srcRect l="17073" t="26149" r="6022" b="10068"/>
          <a:stretch>
            <a:fillRect/>
          </a:stretch>
        </p:blipFill>
        <p:spPr bwMode="auto">
          <a:xfrm>
            <a:off x="1115616" y="1651624"/>
            <a:ext cx="5173053" cy="2857496"/>
          </a:xfrm>
          <a:prstGeom prst="rect">
            <a:avLst/>
          </a:prstGeom>
          <a:noFill/>
        </p:spPr>
      </p:pic>
      <p:pic>
        <p:nvPicPr>
          <p:cNvPr id="12" name="Picture 4" descr="FotoLab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628800"/>
            <a:ext cx="2585934" cy="439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://deq.isec.pt/imagens/labs/Computador/lab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653136"/>
            <a:ext cx="3096344" cy="1730311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Eng.ª Mecânica</a:t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3600" dirty="0" smtClean="0"/>
                <a:t>Curso Europeu de Informática</a:t>
              </a:r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2" name="Imagem 11" descr="europeu-inform.jpg"/>
          <p:cNvPicPr preferRelativeResize="0">
            <a:picLocks/>
          </p:cNvPicPr>
          <p:nvPr/>
        </p:nvPicPr>
        <p:blipFill>
          <a:blip r:embed="rId2" cstate="print"/>
          <a:srcRect r="21249" b="-4874"/>
          <a:stretch>
            <a:fillRect/>
          </a:stretch>
        </p:blipFill>
        <p:spPr>
          <a:xfrm>
            <a:off x="0" y="3618000"/>
            <a:ext cx="864000" cy="3240000"/>
          </a:xfrm>
          <a:prstGeom prst="rect">
            <a:avLst/>
          </a:prstGeom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214414" y="1285860"/>
            <a:ext cx="7929586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32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Parceiros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000" dirty="0" smtClean="0"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Departamento de Engenharia Informática e de Sistemas do ISEC, </a:t>
            </a:r>
            <a:r>
              <a:rPr kumimoji="0" lang="pt-PT" sz="20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Portugal</a:t>
            </a:r>
            <a:endParaRPr kumimoji="0" lang="pt-PT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Hochschule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für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Angewandte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Wissenschaften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(HAW) Hamburg,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Alemanha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 </a:t>
            </a:r>
            <a:endParaRPr kumimoji="0" lang="pt-PT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Université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François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Rablais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, Tours –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Antenne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Universitaire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de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Blois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pt-PT" sz="20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França   </a:t>
            </a:r>
            <a:endParaRPr kumimoji="0" lang="pt-PT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University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of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Applied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Sciences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of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Turku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pt-PT" sz="20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Finlândia </a:t>
            </a:r>
            <a:endParaRPr kumimoji="0" lang="pt-PT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Universidade de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Jean-Paul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Verlaine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de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Metz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pt-PT" sz="20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França </a:t>
            </a:r>
            <a:endParaRPr kumimoji="0" lang="pt-PT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Universidade de Burgos,</a:t>
            </a:r>
            <a:r>
              <a:rPr kumimoji="0" lang="pt-PT" sz="2000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b="1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Espanha</a:t>
            </a:r>
            <a:endParaRPr kumimoji="0" lang="pt-PT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West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University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of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Timisoara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lang="pt-PT" sz="2000" b="1" dirty="0" smtClean="0"/>
              <a:t>Roménia</a:t>
            </a:r>
            <a:endParaRPr kumimoji="0" lang="pt-PT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Università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Ca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' Foscari </a:t>
            </a:r>
            <a:r>
              <a:rPr kumimoji="0" lang="pt-PT" sz="200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Venezia</a:t>
            </a:r>
            <a:r>
              <a:rPr kumimoji="0" lang="pt-PT" sz="2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pt-PT" sz="20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Itália</a:t>
            </a:r>
            <a:endParaRPr kumimoji="0" lang="pt-PT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41986" name="Picture 2" descr="C:\Users\emsilva\Pictures\europa.jpg"/>
          <p:cNvPicPr>
            <a:picLocks noChangeAspect="1" noChangeArrowheads="1"/>
          </p:cNvPicPr>
          <p:nvPr/>
        </p:nvPicPr>
        <p:blipFill>
          <a:blip r:embed="rId3" cstate="print"/>
          <a:srcRect l="2111" r="29112"/>
          <a:stretch>
            <a:fillRect/>
          </a:stretch>
        </p:blipFill>
        <p:spPr bwMode="auto">
          <a:xfrm>
            <a:off x="6300192" y="4715379"/>
            <a:ext cx="2843808" cy="2142621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Eng.ª Mecânica</a:t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3600" dirty="0" smtClean="0"/>
                <a:t>Eng.ª Química</a:t>
              </a:r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9" name="Picture 5" descr="G:\Nova pasta\ok\quimica.gif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18000"/>
            <a:ext cx="864000" cy="3240000"/>
          </a:xfrm>
          <a:prstGeom prst="rect">
            <a:avLst/>
          </a:prstGeom>
          <a:noFill/>
        </p:spPr>
      </p:pic>
      <p:sp>
        <p:nvSpPr>
          <p:cNvPr id="10" name="Rectângulo 9"/>
          <p:cNvSpPr/>
          <p:nvPr/>
        </p:nvSpPr>
        <p:spPr>
          <a:xfrm>
            <a:off x="1000100" y="857232"/>
            <a:ext cx="2060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/>
              <a:t>Projecto “Céu Azul”</a:t>
            </a:r>
            <a:endParaRPr lang="pt-PT" dirty="0"/>
          </a:p>
        </p:txBody>
      </p:sp>
      <p:sp>
        <p:nvSpPr>
          <p:cNvPr id="13" name="Rectângulo 12"/>
          <p:cNvSpPr/>
          <p:nvPr/>
        </p:nvSpPr>
        <p:spPr>
          <a:xfrm>
            <a:off x="3929058" y="3357562"/>
            <a:ext cx="1572290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b="1" dirty="0" err="1" smtClean="0"/>
              <a:t>Biodiesel</a:t>
            </a:r>
            <a:r>
              <a:rPr lang="pt-PT" b="1" dirty="0" smtClean="0"/>
              <a:t> </a:t>
            </a:r>
          </a:p>
          <a:p>
            <a:pPr algn="ctr"/>
            <a:endParaRPr lang="pt-PT" b="1" dirty="0" smtClean="0"/>
          </a:p>
          <a:p>
            <a:pPr algn="ctr"/>
            <a:r>
              <a:rPr lang="pt-PT" b="1" dirty="0" err="1" smtClean="0"/>
              <a:t>Biogás</a:t>
            </a:r>
            <a:endParaRPr lang="pt-PT" b="1" dirty="0" smtClean="0"/>
          </a:p>
          <a:p>
            <a:pPr algn="ctr"/>
            <a:endParaRPr lang="pt-PT" b="1" dirty="0" smtClean="0"/>
          </a:p>
          <a:p>
            <a:pPr algn="ctr"/>
            <a:r>
              <a:rPr lang="pt-PT" b="1" dirty="0" smtClean="0"/>
              <a:t>Células de</a:t>
            </a:r>
            <a:br>
              <a:rPr lang="pt-PT" b="1" dirty="0" smtClean="0"/>
            </a:br>
            <a:r>
              <a:rPr lang="pt-PT" b="1" dirty="0" smtClean="0"/>
              <a:t>combustível</a:t>
            </a:r>
          </a:p>
          <a:p>
            <a:pPr algn="ctr"/>
            <a:endParaRPr lang="pt-PT" b="1" dirty="0" smtClean="0"/>
          </a:p>
          <a:p>
            <a:pPr algn="ctr"/>
            <a:r>
              <a:rPr lang="pt-PT" b="1" dirty="0" smtClean="0"/>
              <a:t>Fornos Solares</a:t>
            </a:r>
          </a:p>
          <a:p>
            <a:endParaRPr lang="pt-PT" b="1" dirty="0" smtClean="0"/>
          </a:p>
          <a:p>
            <a:endParaRPr lang="pt-PT" dirty="0"/>
          </a:p>
        </p:txBody>
      </p:sp>
      <p:pic>
        <p:nvPicPr>
          <p:cNvPr id="43010" name="Picture 2" descr="C:\Users\emsilva\Pictures\P2132440.jpg"/>
          <p:cNvPicPr>
            <a:picLocks noChangeAspect="1" noChangeArrowheads="1"/>
          </p:cNvPicPr>
          <p:nvPr/>
        </p:nvPicPr>
        <p:blipFill>
          <a:blip r:embed="rId3" cstate="print"/>
          <a:srcRect l="14019" t="7031" r="1996" b="8333"/>
          <a:stretch>
            <a:fillRect/>
          </a:stretch>
        </p:blipFill>
        <p:spPr bwMode="auto">
          <a:xfrm>
            <a:off x="6024923" y="4500546"/>
            <a:ext cx="3119077" cy="2357454"/>
          </a:xfrm>
          <a:prstGeom prst="rect">
            <a:avLst/>
          </a:prstGeom>
          <a:noFill/>
        </p:spPr>
      </p:pic>
      <p:pic>
        <p:nvPicPr>
          <p:cNvPr id="43011" name="Picture 3" descr="C:\Users\emsilva\Pictures\untitled.bmp"/>
          <p:cNvPicPr>
            <a:picLocks noChangeAspect="1" noChangeArrowheads="1"/>
          </p:cNvPicPr>
          <p:nvPr/>
        </p:nvPicPr>
        <p:blipFill>
          <a:blip r:embed="rId4" cstate="print"/>
          <a:srcRect t="4410" r="9044" b="781"/>
          <a:stretch>
            <a:fillRect/>
          </a:stretch>
        </p:blipFill>
        <p:spPr bwMode="auto">
          <a:xfrm>
            <a:off x="1187624" y="1484784"/>
            <a:ext cx="2428892" cy="1898953"/>
          </a:xfrm>
          <a:prstGeom prst="rect">
            <a:avLst/>
          </a:prstGeom>
          <a:noFill/>
        </p:spPr>
      </p:pic>
      <p:pic>
        <p:nvPicPr>
          <p:cNvPr id="43012" name="Picture 4" descr="C:\Users\emsilva\Pictures\12.jpg"/>
          <p:cNvPicPr>
            <a:picLocks noChangeAspect="1" noChangeArrowheads="1"/>
          </p:cNvPicPr>
          <p:nvPr/>
        </p:nvPicPr>
        <p:blipFill>
          <a:blip r:embed="rId5" cstate="print"/>
          <a:srcRect l="-1860" t="7441" r="-460" b="10702"/>
          <a:stretch>
            <a:fillRect/>
          </a:stretch>
        </p:blipFill>
        <p:spPr bwMode="auto">
          <a:xfrm>
            <a:off x="6000760" y="2357429"/>
            <a:ext cx="3159038" cy="1895423"/>
          </a:xfrm>
          <a:prstGeom prst="rect">
            <a:avLst/>
          </a:prstGeom>
          <a:noFill/>
        </p:spPr>
      </p:pic>
      <p:pic>
        <p:nvPicPr>
          <p:cNvPr id="43013" name="Picture 5" descr="C:\Users\emsilva\Pictures\P21324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4857760"/>
            <a:ext cx="2484929" cy="1863697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Eng.ª Mecânica</a:t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3600" dirty="0" smtClean="0"/>
                <a:t>Eng.ª Biológica</a:t>
              </a:r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4" name="Imagem 13" descr="biologica.gif"/>
          <p:cNvPicPr preferRelativeResize="0">
            <a:picLocks/>
          </p:cNvPicPr>
          <p:nvPr/>
        </p:nvPicPr>
        <p:blipFill>
          <a:blip r:embed="rId2" cstate="print"/>
          <a:srcRect b="29236"/>
          <a:stretch>
            <a:fillRect/>
          </a:stretch>
        </p:blipFill>
        <p:spPr>
          <a:xfrm rot="16200000">
            <a:off x="-1188000" y="4806000"/>
            <a:ext cx="3240000" cy="864000"/>
          </a:xfrm>
          <a:prstGeom prst="rect">
            <a:avLst/>
          </a:prstGeom>
        </p:spPr>
      </p:pic>
      <p:pic>
        <p:nvPicPr>
          <p:cNvPr id="44034" name="Picture 2" descr="S:\ESTAGIÁRIOS\2011\Márcio Carvalho\Fotos\Fotos Departamentos\DEQB\_DSC0395.JPG"/>
          <p:cNvPicPr>
            <a:picLocks noChangeAspect="1" noChangeArrowheads="1"/>
          </p:cNvPicPr>
          <p:nvPr/>
        </p:nvPicPr>
        <p:blipFill>
          <a:blip r:embed="rId3" cstate="print"/>
          <a:srcRect l="11861" r="10380"/>
          <a:stretch>
            <a:fillRect/>
          </a:stretch>
        </p:blipFill>
        <p:spPr bwMode="auto">
          <a:xfrm rot="20452780">
            <a:off x="1403648" y="2689957"/>
            <a:ext cx="3816424" cy="325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5" name="Picture 3" descr="S:\ESTAGIÁRIOS\2011\Márcio Carvalho\Fotos\Fotos Departamentos\DEQB\P3077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488" y="1988840"/>
            <a:ext cx="432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Eng.ª Mecânica</a:t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3600" dirty="0" smtClean="0"/>
                <a:t>       Eng.ª Biomédica </a:t>
              </a:r>
              <a:r>
                <a:rPr lang="pt-PT" sz="3600" dirty="0" smtClean="0"/>
                <a:t> </a:t>
              </a:r>
            </a:p>
            <a:p>
              <a:r>
                <a:rPr lang="pt-PT" sz="2400" dirty="0" smtClean="0"/>
                <a:t>           Ramo </a:t>
              </a:r>
              <a:r>
                <a:rPr lang="pt-PT" sz="2400" dirty="0" smtClean="0"/>
                <a:t>de </a:t>
              </a:r>
              <a:r>
                <a:rPr lang="pt-PT" sz="2400" dirty="0" err="1" smtClean="0"/>
                <a:t>Bioelectrónica</a:t>
              </a:r>
              <a:endParaRPr lang="pt-PT" sz="2400" dirty="0" smtClean="0"/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9" name="Imagem 8" descr="biomédica.gif"/>
          <p:cNvPicPr preferRelativeResize="0">
            <a:picLocks/>
          </p:cNvPicPr>
          <p:nvPr/>
        </p:nvPicPr>
        <p:blipFill>
          <a:blip r:embed="rId2" cstate="print"/>
          <a:srcRect l="7500" r="9999"/>
          <a:stretch>
            <a:fillRect/>
          </a:stretch>
        </p:blipFill>
        <p:spPr>
          <a:xfrm>
            <a:off x="0" y="3618000"/>
            <a:ext cx="864000" cy="3240000"/>
          </a:xfrm>
          <a:prstGeom prst="rect">
            <a:avLst/>
          </a:prstGeom>
        </p:spPr>
      </p:pic>
      <p:pic>
        <p:nvPicPr>
          <p:cNvPr id="45058" name="Picture 2" descr="S:\ESTAGIÁRIOS\2011\Márcio Carvalho\Fotos\Fotos Departamentos\DFM\P1176239.JPG"/>
          <p:cNvPicPr>
            <a:picLocks noChangeAspect="1" noChangeArrowheads="1"/>
          </p:cNvPicPr>
          <p:nvPr/>
        </p:nvPicPr>
        <p:blipFill>
          <a:blip r:embed="rId3" cstate="print"/>
          <a:srcRect l="12192" t="10643" b="8466"/>
          <a:stretch>
            <a:fillRect/>
          </a:stretch>
        </p:blipFill>
        <p:spPr bwMode="auto">
          <a:xfrm>
            <a:off x="4860032" y="2204864"/>
            <a:ext cx="3929090" cy="2714644"/>
          </a:xfrm>
          <a:prstGeom prst="rect">
            <a:avLst/>
          </a:prstGeom>
          <a:noFill/>
        </p:spPr>
      </p:pic>
      <p:pic>
        <p:nvPicPr>
          <p:cNvPr id="45060" name="Picture 4" descr="S:\ESTAGIÁRIOS\2011\Márcio Carvalho\Fotos\Fotos Departamentos\enviadas para o ipc\Biomédica\LabFisFoto1.JPG"/>
          <p:cNvPicPr>
            <a:picLocks noChangeAspect="1" noChangeArrowheads="1"/>
          </p:cNvPicPr>
          <p:nvPr/>
        </p:nvPicPr>
        <p:blipFill>
          <a:blip r:embed="rId4" cstate="print"/>
          <a:srcRect l="1488" t="8719" r="9214" b="11906"/>
          <a:stretch>
            <a:fillRect/>
          </a:stretch>
        </p:blipFill>
        <p:spPr bwMode="auto">
          <a:xfrm>
            <a:off x="1285852" y="3857628"/>
            <a:ext cx="4286280" cy="2857520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fduarte\Pictures\Fotos_DEIS_Original_Maquina Café\DSC_0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1268760"/>
            <a:ext cx="3674827" cy="244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Eng.ª Mecânica</a:t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3600" dirty="0" smtClean="0"/>
                <a:t>       Eng.ª e Gestão Industrial </a:t>
              </a:r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0" name="Imagem 9" descr="gestao-ind.jpg"/>
          <p:cNvPicPr preferRelativeResize="0">
            <a:picLocks/>
          </p:cNvPicPr>
          <p:nvPr/>
        </p:nvPicPr>
        <p:blipFill>
          <a:blip r:embed="rId2" cstate="print"/>
          <a:srcRect l="3750" r="24999"/>
          <a:stretch>
            <a:fillRect/>
          </a:stretch>
        </p:blipFill>
        <p:spPr>
          <a:xfrm>
            <a:off x="0" y="3618000"/>
            <a:ext cx="864000" cy="3240000"/>
          </a:xfrm>
          <a:prstGeom prst="rect">
            <a:avLst/>
          </a:prstGeom>
        </p:spPr>
      </p:pic>
      <p:pic>
        <p:nvPicPr>
          <p:cNvPr id="12" name="Picture 3" descr="S:\ESTAGIÁRIOS\2011\Márcio Carvalho\Fotos\Fotos Departamentos\DFM\P1176236.JPG"/>
          <p:cNvPicPr>
            <a:picLocks noChangeAspect="1" noChangeArrowheads="1"/>
          </p:cNvPicPr>
          <p:nvPr/>
        </p:nvPicPr>
        <p:blipFill>
          <a:blip r:embed="rId3" cstate="print"/>
          <a:srcRect t="31018" b="19502"/>
          <a:stretch>
            <a:fillRect/>
          </a:stretch>
        </p:blipFill>
        <p:spPr bwMode="auto">
          <a:xfrm>
            <a:off x="1547664" y="1844824"/>
            <a:ext cx="6000792" cy="2226872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emsilva\Pictures\gears-engineer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 flipH="1">
            <a:off x="5794992" y="3358136"/>
            <a:ext cx="3071810" cy="3357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382" y="3068960"/>
            <a:ext cx="663597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297690" y="260648"/>
            <a:ext cx="5786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>
                <a:solidFill>
                  <a:schemeClr val="bg1"/>
                </a:solidFill>
                <a:latin typeface="Berlin Sans FB" pitchFamily="34" charset="0"/>
              </a:rPr>
              <a:t>POLITÉCNICO DE COIMBRA</a:t>
            </a:r>
            <a:endParaRPr lang="pt-PT" sz="40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7" name="Picture 2" descr="http://poliempreende.ipc.pt/7edicao/images/ip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980728"/>
            <a:ext cx="1671772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Eng.ª Mecânica</a:t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3600" dirty="0" smtClean="0"/>
                <a:t>       Eng.ª Civil</a:t>
              </a:r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9" name="Picture 2" descr="G:\Nova pasta\ok\Civil_2.gif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11782"/>
            <a:ext cx="864000" cy="3240000"/>
          </a:xfrm>
          <a:prstGeom prst="rect">
            <a:avLst/>
          </a:prstGeom>
          <a:noFill/>
        </p:spPr>
      </p:pic>
      <p:pic>
        <p:nvPicPr>
          <p:cNvPr id="47107" name="Picture 3" descr="S:\ESTAGIÁRIOS\2011\Márcio Carvalho\Fotos\Fotos Departamentos\enviadas para o ipc\Civil\eNG cIVIL.JPG"/>
          <p:cNvPicPr>
            <a:picLocks noChangeAspect="1" noChangeArrowheads="1"/>
          </p:cNvPicPr>
          <p:nvPr/>
        </p:nvPicPr>
        <p:blipFill>
          <a:blip r:embed="rId4" cstate="print"/>
          <a:srcRect l="8593" t="7263" b="1591"/>
          <a:stretch>
            <a:fillRect/>
          </a:stretch>
        </p:blipFill>
        <p:spPr bwMode="auto">
          <a:xfrm>
            <a:off x="4929190" y="3786190"/>
            <a:ext cx="3629856" cy="2714644"/>
          </a:xfrm>
          <a:prstGeom prst="rect">
            <a:avLst/>
          </a:prstGeom>
          <a:noFill/>
        </p:spPr>
      </p:pic>
      <p:pic>
        <p:nvPicPr>
          <p:cNvPr id="47108" name="Picture 4" descr="C:\Users\emsilva\Pictures\19_fadig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1214422"/>
            <a:ext cx="1809750" cy="3238500"/>
          </a:xfrm>
          <a:prstGeom prst="rect">
            <a:avLst/>
          </a:prstGeom>
          <a:noFill/>
        </p:spPr>
      </p:pic>
      <p:pic>
        <p:nvPicPr>
          <p:cNvPr id="47109" name="Picture 5" descr="C:\Users\emsilva\Pictures\lab-est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4643446"/>
            <a:ext cx="3238500" cy="1809750"/>
          </a:xfrm>
          <a:prstGeom prst="rect">
            <a:avLst/>
          </a:prstGeom>
          <a:noFill/>
        </p:spPr>
      </p:pic>
      <p:pic>
        <p:nvPicPr>
          <p:cNvPr id="47110" name="Picture 6" descr="C:\Users\emsilva\Pictures\capacet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1571612"/>
            <a:ext cx="1467198" cy="1574793"/>
          </a:xfrm>
          <a:prstGeom prst="rect">
            <a:avLst/>
          </a:prstGeom>
          <a:noFill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S:\ESTAGIÁRIOS\2011\Márcio Carvalho\Fotos\Fotos Departamentos\enviadas para o ipc\Civil\P6229423.JPG"/>
          <p:cNvPicPr>
            <a:picLocks noChangeAspect="1" noChangeArrowheads="1"/>
          </p:cNvPicPr>
          <p:nvPr/>
        </p:nvPicPr>
        <p:blipFill>
          <a:blip r:embed="rId9" cstate="print"/>
          <a:srcRect l="22417" t="27980" r="31684" b="17332"/>
          <a:stretch>
            <a:fillRect/>
          </a:stretch>
        </p:blipFill>
        <p:spPr bwMode="auto">
          <a:xfrm>
            <a:off x="5940152" y="1340768"/>
            <a:ext cx="2558161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S:\design comunicação\Fotos_ISEC\P5093073.JPG"/>
          <p:cNvPicPr>
            <a:picLocks noChangeAspect="1" noChangeArrowheads="1"/>
          </p:cNvPicPr>
          <p:nvPr/>
        </p:nvPicPr>
        <p:blipFill>
          <a:blip r:embed="rId3" cstate="print"/>
          <a:srcRect l="10158" r="9359"/>
          <a:stretch>
            <a:fillRect/>
          </a:stretch>
        </p:blipFill>
        <p:spPr bwMode="auto">
          <a:xfrm>
            <a:off x="539552" y="2924944"/>
            <a:ext cx="3708439" cy="3456384"/>
          </a:xfrm>
          <a:prstGeom prst="rect">
            <a:avLst/>
          </a:prstGeom>
          <a:noFill/>
        </p:spPr>
      </p:pic>
      <p:sp>
        <p:nvSpPr>
          <p:cNvPr id="12" name="Rectângulo 11"/>
          <p:cNvSpPr/>
          <p:nvPr/>
        </p:nvSpPr>
        <p:spPr>
          <a:xfrm>
            <a:off x="0" y="0"/>
            <a:ext cx="46121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000" dirty="0" smtClean="0">
                <a:solidFill>
                  <a:schemeClr val="bg1"/>
                </a:solidFill>
                <a:latin typeface="Berlin Sans FB" pitchFamily="34" charset="0"/>
              </a:rPr>
              <a:t>Conclusão dos Cursos</a:t>
            </a:r>
          </a:p>
        </p:txBody>
      </p:sp>
      <p:pic>
        <p:nvPicPr>
          <p:cNvPr id="11266" name="Picture 2" descr="F:\Revista ISEC\Terminar o Curso\IMGP35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924944"/>
            <a:ext cx="4608512" cy="3456384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ângulo 11"/>
          <p:cNvSpPr/>
          <p:nvPr/>
        </p:nvSpPr>
        <p:spPr>
          <a:xfrm>
            <a:off x="0" y="0"/>
            <a:ext cx="38908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000" dirty="0" smtClean="0">
                <a:solidFill>
                  <a:schemeClr val="bg1"/>
                </a:solidFill>
                <a:latin typeface="Berlin Sans FB" pitchFamily="34" charset="0"/>
              </a:rPr>
              <a:t>Queima das Fitas</a:t>
            </a:r>
            <a:endParaRPr lang="pt-PT" sz="4000" dirty="0" smtClean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76953"/>
            <a:ext cx="5147618" cy="369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8413" y="1988840"/>
            <a:ext cx="3140051" cy="410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0" y="34290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dirty="0" smtClean="0">
                <a:latin typeface="Berlin Sans FB" pitchFamily="34" charset="0"/>
              </a:rPr>
              <a:t>Mestrados</a:t>
            </a:r>
            <a:endParaRPr lang="pt-PT" sz="6600" dirty="0"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71968" y="285728"/>
            <a:ext cx="9140964" cy="314327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pt-PT" b="1" i="1" dirty="0" smtClean="0"/>
              <a:t>Automação e Comunicações em Sistemas de Energia </a:t>
            </a:r>
          </a:p>
          <a:p>
            <a:endParaRPr lang="pt-PT" b="1" i="1" dirty="0" smtClean="0"/>
          </a:p>
          <a:p>
            <a:endParaRPr lang="pt-PT" b="1" i="1" dirty="0" smtClean="0"/>
          </a:p>
          <a:p>
            <a:r>
              <a:rPr lang="pt-PT" b="1" i="1" dirty="0" smtClean="0"/>
              <a:t>Instalações e Equipamentos em Edifícios </a:t>
            </a:r>
          </a:p>
          <a:p>
            <a:endParaRPr lang="pt-PT" sz="3200" b="1" i="1" dirty="0" smtClean="0"/>
          </a:p>
          <a:p>
            <a:r>
              <a:rPr lang="pt-PT" b="1" i="1" dirty="0" smtClean="0"/>
              <a:t>Equipamentos e Sistemas Mecânicos </a:t>
            </a:r>
          </a:p>
          <a:p>
            <a:endParaRPr lang="pt-PT" b="1" i="1" dirty="0" smtClean="0"/>
          </a:p>
          <a:p>
            <a:endParaRPr lang="pt-PT" b="1" i="1" dirty="0" smtClean="0"/>
          </a:p>
          <a:p>
            <a:r>
              <a:rPr lang="pt-PT" b="1" i="1" dirty="0" smtClean="0"/>
              <a:t>Biomecânica </a:t>
            </a:r>
          </a:p>
          <a:p>
            <a:endParaRPr lang="pt-PT" sz="1400" b="1" i="1" dirty="0" smtClean="0"/>
          </a:p>
          <a:p>
            <a:endParaRPr lang="pt-PT" sz="1400" b="1" i="1" dirty="0" smtClean="0"/>
          </a:p>
          <a:p>
            <a:endParaRPr lang="pt-PT" b="1" i="1" dirty="0" smtClean="0"/>
          </a:p>
          <a:p>
            <a:r>
              <a:rPr lang="pt-PT" b="1" i="1" dirty="0" smtClean="0"/>
              <a:t>Construção Urbana </a:t>
            </a:r>
          </a:p>
          <a:p>
            <a:endParaRPr lang="pt-PT" b="1" i="1" dirty="0" smtClean="0"/>
          </a:p>
          <a:p>
            <a:endParaRPr lang="pt-PT" b="1" i="1" dirty="0" smtClean="0"/>
          </a:p>
          <a:p>
            <a:endParaRPr lang="pt-PT" b="1" i="1" dirty="0" smtClean="0"/>
          </a:p>
          <a:p>
            <a:r>
              <a:rPr lang="pt-PT" b="1" i="1" dirty="0" smtClean="0"/>
              <a:t>Processos Químicos e Biológicos </a:t>
            </a:r>
          </a:p>
          <a:p>
            <a:endParaRPr lang="pt-PT" b="1" i="1" dirty="0" smtClean="0"/>
          </a:p>
          <a:p>
            <a:endParaRPr lang="pt-PT" b="1" i="1" dirty="0" smtClean="0"/>
          </a:p>
          <a:p>
            <a:endParaRPr lang="pt-PT" b="1" i="1" dirty="0" smtClean="0"/>
          </a:p>
          <a:p>
            <a:r>
              <a:rPr lang="pt-PT" b="1" i="1" dirty="0" smtClean="0"/>
              <a:t>Informática </a:t>
            </a:r>
            <a:r>
              <a:rPr lang="pt-PT" b="1" i="1" dirty="0" smtClean="0"/>
              <a:t>e</a:t>
            </a:r>
          </a:p>
          <a:p>
            <a:r>
              <a:rPr lang="pt-PT" b="1" i="1" dirty="0" smtClean="0"/>
              <a:t> </a:t>
            </a:r>
            <a:r>
              <a:rPr lang="pt-PT" b="1" i="1" dirty="0" smtClean="0"/>
              <a:t>Sistemas </a:t>
            </a:r>
          </a:p>
          <a:p>
            <a:endParaRPr lang="pt-PT" b="1" i="1" dirty="0" smtClean="0"/>
          </a:p>
          <a:p>
            <a:r>
              <a:rPr lang="pt-PT" b="1" i="1" dirty="0" smtClean="0"/>
              <a:t>Comércio</a:t>
            </a:r>
          </a:p>
          <a:p>
            <a:r>
              <a:rPr lang="pt-PT" b="1" i="1" dirty="0" smtClean="0"/>
              <a:t> </a:t>
            </a:r>
            <a:r>
              <a:rPr lang="pt-PT" b="1" i="1" dirty="0" smtClean="0"/>
              <a:t>Electrónico </a:t>
            </a:r>
          </a:p>
          <a:p>
            <a:endParaRPr lang="pt-PT" b="1" i="1" dirty="0" smtClean="0"/>
          </a:p>
          <a:p>
            <a:r>
              <a:rPr lang="pt-PT" b="1" i="1" dirty="0" smtClean="0"/>
              <a:t>Sistemas e Tecnologias da Informação para </a:t>
            </a:r>
            <a:endParaRPr lang="pt-PT" b="1" i="1" dirty="0" smtClean="0"/>
          </a:p>
          <a:p>
            <a:r>
              <a:rPr lang="pt-PT" b="1" i="1" dirty="0" smtClean="0"/>
              <a:t>a </a:t>
            </a:r>
            <a:r>
              <a:rPr lang="pt-PT" b="1" i="1" dirty="0" smtClean="0"/>
              <a:t>Saúde</a:t>
            </a:r>
            <a:endParaRPr lang="pt-PT" b="1" i="1" dirty="0"/>
          </a:p>
        </p:txBody>
      </p:sp>
      <p:pic>
        <p:nvPicPr>
          <p:cNvPr id="2050" name="Picture 2" descr="F:\Nova pasta\ok\biomecan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196" y="3600450"/>
            <a:ext cx="876300" cy="3257550"/>
          </a:xfrm>
          <a:prstGeom prst="rect">
            <a:avLst/>
          </a:prstGeom>
          <a:noFill/>
        </p:spPr>
      </p:pic>
      <p:pic>
        <p:nvPicPr>
          <p:cNvPr id="2051" name="Picture 3" descr="F:\Nova pasta\ok\C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600450"/>
            <a:ext cx="876300" cy="3257550"/>
          </a:xfrm>
          <a:prstGeom prst="rect">
            <a:avLst/>
          </a:prstGeom>
          <a:noFill/>
        </p:spPr>
      </p:pic>
      <p:pic>
        <p:nvPicPr>
          <p:cNvPr id="2052" name="Picture 4" descr="F:\Nova pasta\ok\ST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7700" y="3600450"/>
            <a:ext cx="876300" cy="3257550"/>
          </a:xfrm>
          <a:prstGeom prst="rect">
            <a:avLst/>
          </a:prstGeom>
          <a:noFill/>
        </p:spPr>
      </p:pic>
      <p:pic>
        <p:nvPicPr>
          <p:cNvPr id="2053" name="Picture 5" descr="F:\Nova pasta\ok\MAC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" y="3600450"/>
            <a:ext cx="876300" cy="3257550"/>
          </a:xfrm>
          <a:prstGeom prst="rect">
            <a:avLst/>
          </a:prstGeom>
          <a:noFill/>
        </p:spPr>
      </p:pic>
      <p:pic>
        <p:nvPicPr>
          <p:cNvPr id="2054" name="Picture 6" descr="F:\Nova pasta\ok\PQ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5898" y="3600450"/>
            <a:ext cx="876300" cy="3257550"/>
          </a:xfrm>
          <a:prstGeom prst="rect">
            <a:avLst/>
          </a:prstGeom>
          <a:noFill/>
        </p:spPr>
      </p:pic>
      <p:pic>
        <p:nvPicPr>
          <p:cNvPr id="2055" name="Picture 7" descr="F:\Nova pasta\ok\C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7600" y="3600450"/>
            <a:ext cx="876300" cy="3257550"/>
          </a:xfrm>
          <a:prstGeom prst="rect">
            <a:avLst/>
          </a:prstGeom>
          <a:noFill/>
        </p:spPr>
      </p:pic>
      <p:pic>
        <p:nvPicPr>
          <p:cNvPr id="2056" name="Picture 8" descr="F:\Nova pasta\ok\ES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4064" y="3600450"/>
            <a:ext cx="876300" cy="3257550"/>
          </a:xfrm>
          <a:prstGeom prst="rect">
            <a:avLst/>
          </a:prstGeom>
          <a:noFill/>
        </p:spPr>
      </p:pic>
      <p:pic>
        <p:nvPicPr>
          <p:cNvPr id="2057" name="Picture 9" descr="F:\Nova pasta\ok\I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67468" y="3600450"/>
            <a:ext cx="876300" cy="3257550"/>
          </a:xfrm>
          <a:prstGeom prst="rect">
            <a:avLst/>
          </a:prstGeom>
          <a:noFill/>
        </p:spPr>
      </p:pic>
      <p:pic>
        <p:nvPicPr>
          <p:cNvPr id="2058" name="Picture 10" descr="F:\Nova pasta\ok\ES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52494" y="3600450"/>
            <a:ext cx="876300" cy="325755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Eng.ª Mecânica</a:t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2400" dirty="0" smtClean="0"/>
                <a:t>Mestrado em Automação e Comunicações </a:t>
              </a:r>
              <a:endParaRPr lang="pt-PT" sz="2400" dirty="0" smtClean="0"/>
            </a:p>
            <a:p>
              <a:r>
                <a:rPr lang="pt-PT" sz="2400" dirty="0" smtClean="0"/>
                <a:t>em </a:t>
              </a:r>
              <a:r>
                <a:rPr lang="pt-PT" sz="2400" dirty="0" smtClean="0"/>
                <a:t>Sistemas de Energia </a:t>
              </a:r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2" name="Picture 5" descr="F:\Nova pasta\ok\MAC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3647748"/>
            <a:ext cx="864000" cy="3211826"/>
          </a:xfrm>
          <a:prstGeom prst="rect">
            <a:avLst/>
          </a:prstGeom>
          <a:noFill/>
        </p:spPr>
      </p:pic>
      <p:sp>
        <p:nvSpPr>
          <p:cNvPr id="13" name="Rectângulo 12"/>
          <p:cNvSpPr/>
          <p:nvPr/>
        </p:nvSpPr>
        <p:spPr>
          <a:xfrm>
            <a:off x="971600" y="1052736"/>
            <a:ext cx="6286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 smtClean="0"/>
              <a:t>O Mestrado oferece duas áreas de especialização: </a:t>
            </a:r>
          </a:p>
          <a:p>
            <a:pPr algn="just"/>
            <a:r>
              <a:rPr lang="pt-PT" dirty="0" smtClean="0"/>
              <a:t>	</a:t>
            </a:r>
          </a:p>
          <a:p>
            <a:pPr algn="just"/>
            <a:r>
              <a:rPr lang="pt-PT" dirty="0" smtClean="0"/>
              <a:t>“</a:t>
            </a:r>
            <a:r>
              <a:rPr lang="pt-PT" b="1" i="1" dirty="0" smtClean="0"/>
              <a:t>Sistemas de Energia e Automação</a:t>
            </a:r>
            <a:r>
              <a:rPr lang="pt-PT" dirty="0" smtClean="0"/>
              <a:t>” </a:t>
            </a:r>
          </a:p>
          <a:p>
            <a:pPr algn="just"/>
            <a:r>
              <a:rPr lang="pt-PT" dirty="0" smtClean="0"/>
              <a:t>“</a:t>
            </a:r>
            <a:r>
              <a:rPr lang="pt-PT" b="1" i="1" dirty="0" smtClean="0"/>
              <a:t>Sistemas Industriais</a:t>
            </a:r>
            <a:r>
              <a:rPr lang="pt-PT" dirty="0" smtClean="0"/>
              <a:t>”</a:t>
            </a:r>
            <a:endParaRPr lang="pt-PT" dirty="0"/>
          </a:p>
        </p:txBody>
      </p:sp>
      <p:pic>
        <p:nvPicPr>
          <p:cNvPr id="48130" name="Picture 2" descr="S:\RELAÇÕES PÚBLICAS\Beta ISEC\2008\Mestrado Automação e Sistemas de Energia\antenna-1.jpg"/>
          <p:cNvPicPr>
            <a:picLocks noChangeAspect="1" noChangeArrowheads="1"/>
          </p:cNvPicPr>
          <p:nvPr/>
        </p:nvPicPr>
        <p:blipFill>
          <a:blip r:embed="rId4" cstate="print"/>
          <a:srcRect l="14331"/>
          <a:stretch>
            <a:fillRect/>
          </a:stretch>
        </p:blipFill>
        <p:spPr bwMode="auto">
          <a:xfrm>
            <a:off x="7020272" y="2132856"/>
            <a:ext cx="1708148" cy="142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1" name="Picture 3" descr="S:\RELAÇÕES PÚBLICAS\Beta ISEC\2008\Mestrado Automação e Sistemas de Energia\Robot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2852936"/>
            <a:ext cx="1245170" cy="1935849"/>
          </a:xfrm>
          <a:prstGeom prst="rect">
            <a:avLst/>
          </a:prstGeom>
          <a:noFill/>
        </p:spPr>
      </p:pic>
      <p:pic>
        <p:nvPicPr>
          <p:cNvPr id="44034" name="Picture 2" descr="http://www.hotfrog.com.br/Uploads/PressReleases2/montagem-de-redes-industriais-178477_im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5013176"/>
            <a:ext cx="2857500" cy="1485900"/>
          </a:xfrm>
          <a:prstGeom prst="rect">
            <a:avLst/>
          </a:prstGeom>
          <a:noFill/>
        </p:spPr>
      </p:pic>
      <p:pic>
        <p:nvPicPr>
          <p:cNvPr id="9218" name="Picture 2" descr="F:\Revista ISEC\Iniciativas\DSC_00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3933056"/>
            <a:ext cx="3816424" cy="2534600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Eng.ª Mecânica</a:t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2400" dirty="0" smtClean="0"/>
                <a:t>Mestrado </a:t>
              </a:r>
              <a:r>
                <a:rPr lang="pt-PT" sz="2400" dirty="0" smtClean="0"/>
                <a:t>Erasmus </a:t>
              </a:r>
              <a:r>
                <a:rPr lang="pt-PT" sz="2400" dirty="0" err="1" smtClean="0"/>
                <a:t>Mundus</a:t>
              </a:r>
              <a:endParaRPr lang="pt-PT" sz="2400" dirty="0" smtClean="0"/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2" name="Picture 5" descr="F:\Nova pasta\ok\MAC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3647748"/>
            <a:ext cx="864000" cy="3211826"/>
          </a:xfrm>
          <a:prstGeom prst="rect">
            <a:avLst/>
          </a:prstGeom>
          <a:noFill/>
        </p:spPr>
      </p:pic>
      <p:pic>
        <p:nvPicPr>
          <p:cNvPr id="8194" name="Picture 2" descr="F:\ARQUIVO DE FOTOS\FOTOS DE INICIATIVAS DO ISEC 2012\EMMC\DSC_0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852936"/>
            <a:ext cx="4900212" cy="3254375"/>
          </a:xfrm>
          <a:prstGeom prst="rect">
            <a:avLst/>
          </a:prstGeom>
          <a:noFill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6066" y="3140968"/>
            <a:ext cx="18097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0082" y="4365104"/>
            <a:ext cx="1656184" cy="91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5996" y="1484784"/>
            <a:ext cx="7810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Eng.ª Mecânica</a:t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2400" dirty="0" smtClean="0"/>
                <a:t>         Mestrado em Instalações e </a:t>
              </a:r>
              <a:endParaRPr lang="pt-PT" sz="2400" dirty="0" smtClean="0"/>
            </a:p>
            <a:p>
              <a:r>
                <a:rPr lang="pt-PT" sz="2400" dirty="0" smtClean="0"/>
                <a:t> </a:t>
              </a:r>
              <a:r>
                <a:rPr lang="pt-PT" sz="2400" dirty="0" smtClean="0"/>
                <a:t>        </a:t>
              </a:r>
              <a:r>
                <a:rPr lang="pt-PT" sz="2400" dirty="0" smtClean="0"/>
                <a:t>Equipamentos </a:t>
              </a:r>
              <a:r>
                <a:rPr lang="pt-PT" sz="2400" dirty="0" smtClean="0"/>
                <a:t>em Edifícios </a:t>
              </a:r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0" name="Picture 10" descr="F:\Nova pasta\ok\E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06" y="3600450"/>
            <a:ext cx="876300" cy="3257550"/>
          </a:xfrm>
          <a:prstGeom prst="rect">
            <a:avLst/>
          </a:prstGeom>
          <a:noFill/>
        </p:spPr>
      </p:pic>
      <p:sp>
        <p:nvSpPr>
          <p:cNvPr id="11" name="Rectângulo 10"/>
          <p:cNvSpPr/>
          <p:nvPr/>
        </p:nvSpPr>
        <p:spPr>
          <a:xfrm>
            <a:off x="1043608" y="1052736"/>
            <a:ext cx="48965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 smtClean="0"/>
              <a:t>Com este ciclo de estudos pretende-se assegurar aos estudantes uma especialização de natureza profissional, capaz de permitir a intervenção de forma interdisciplinar nas diversas especialidades desta área, nomeadamente em aquecimento, ventilação e ar condicionado (AVAC), redes de fluidos, instalações eléctricas, domótica, comunicações de dados, entre outras, desde a fase do projecto, à construção e manutenção.</a:t>
            </a:r>
          </a:p>
          <a:p>
            <a:pPr algn="just"/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p:pic>
        <p:nvPicPr>
          <p:cNvPr id="54274" name="Picture 2" descr="S:\ESTAGIÁRIOS\soraia\img_blindagem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789040"/>
            <a:ext cx="4968552" cy="2461760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5815" y="0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2400" dirty="0" smtClean="0"/>
                <a:t>        </a:t>
              </a:r>
              <a:endParaRPr lang="pt-PT" sz="2400" dirty="0" smtClean="0"/>
            </a:p>
            <a:p>
              <a:r>
                <a:rPr lang="pt-PT" sz="2400" dirty="0" smtClean="0"/>
                <a:t> </a:t>
              </a:r>
              <a:r>
                <a:rPr lang="pt-PT" sz="2400" dirty="0" smtClean="0"/>
                <a:t>Mestrado em Equipamentos </a:t>
              </a:r>
              <a:r>
                <a:rPr lang="pt-PT" sz="2400" dirty="0" smtClean="0"/>
                <a:t>e</a:t>
              </a:r>
            </a:p>
            <a:p>
              <a:r>
                <a:rPr lang="pt-PT" sz="2400" dirty="0" smtClean="0"/>
                <a:t> </a:t>
              </a:r>
              <a:r>
                <a:rPr lang="pt-PT" sz="2400" dirty="0" smtClean="0"/>
                <a:t>       </a:t>
              </a:r>
              <a:r>
                <a:rPr lang="pt-PT" sz="2400" dirty="0" smtClean="0"/>
                <a:t> </a:t>
              </a:r>
              <a:r>
                <a:rPr lang="pt-PT" sz="2400" dirty="0" smtClean="0"/>
                <a:t>Sistemas Mecânicos </a:t>
              </a:r>
            </a:p>
            <a:p>
              <a:pPr algn="ctr"/>
              <a:endParaRPr lang="pt-PT" sz="2400" dirty="0" smtClean="0"/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1" name="Rectângulo 10"/>
          <p:cNvSpPr/>
          <p:nvPr/>
        </p:nvSpPr>
        <p:spPr>
          <a:xfrm>
            <a:off x="1187624" y="1340768"/>
            <a:ext cx="59293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 smtClean="0"/>
              <a:t>O ciclo de estudos conducente ao grau de mestre em Equipamentos e Sistemas Mecânicos divide-se nas áreas de especialização de “</a:t>
            </a:r>
            <a:r>
              <a:rPr lang="pt-PT" b="1" dirty="0" smtClean="0"/>
              <a:t>Construção e Manutenção de Equipamentos Mecânicos</a:t>
            </a:r>
            <a:r>
              <a:rPr lang="pt-PT" dirty="0" smtClean="0"/>
              <a:t>” e “</a:t>
            </a:r>
            <a:r>
              <a:rPr lang="pt-PT" b="1" dirty="0" smtClean="0"/>
              <a:t>Projecto, Instalação e Manutenção de Sistemas Térmicos</a:t>
            </a:r>
            <a:r>
              <a:rPr lang="pt-PT" dirty="0" smtClean="0"/>
              <a:t>”, encontrando-se organizado em dois anos lectivos, correspondentes a um total de 120 créditos ECTS.</a:t>
            </a:r>
          </a:p>
          <a:p>
            <a:pPr algn="just"/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p:pic>
        <p:nvPicPr>
          <p:cNvPr id="8" name="Picture 8" descr="F:\Nova pasta\ok\E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0450"/>
            <a:ext cx="876300" cy="3257550"/>
          </a:xfrm>
          <a:prstGeom prst="rect">
            <a:avLst/>
          </a:prstGeom>
          <a:noFill/>
        </p:spPr>
      </p:pic>
      <p:pic>
        <p:nvPicPr>
          <p:cNvPr id="49154" name="Picture 2" descr="S:\RELAÇÕES PÚBLICAS\CURSOS\Mestrado Mecânica (Equipamentos e sistemas mecânicos)\imtn021308_01_02.jpg"/>
          <p:cNvPicPr preferRelativeResize="0">
            <a:picLocks noChangeArrowheads="1"/>
          </p:cNvPicPr>
          <p:nvPr/>
        </p:nvPicPr>
        <p:blipFill>
          <a:blip r:embed="rId4" cstate="print"/>
          <a:srcRect t="16239" b="9745"/>
          <a:stretch>
            <a:fillRect/>
          </a:stretch>
        </p:blipFill>
        <p:spPr bwMode="auto">
          <a:xfrm>
            <a:off x="1234934" y="3643314"/>
            <a:ext cx="5929354" cy="2971582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5815" y="0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Eng.ª Mecânica</a:t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400" dirty="0" smtClean="0"/>
                <a:t>         </a:t>
              </a:r>
            </a:p>
            <a:p>
              <a:pPr algn="ctr"/>
              <a:endParaRPr lang="pt-PT" sz="2400" dirty="0" smtClean="0"/>
            </a:p>
            <a:p>
              <a:r>
                <a:rPr lang="pt-PT" sz="2400" dirty="0" smtClean="0"/>
                <a:t>  Mestrado </a:t>
              </a:r>
              <a:r>
                <a:rPr lang="pt-PT" sz="2400" dirty="0" smtClean="0"/>
                <a:t>em Biomecânica </a:t>
              </a:r>
            </a:p>
            <a:p>
              <a:pPr algn="ctr"/>
              <a:endParaRPr lang="pt-PT" sz="2400" dirty="0" smtClean="0"/>
            </a:p>
            <a:p>
              <a:pPr algn="ctr"/>
              <a:endParaRPr lang="pt-PT" sz="2400" dirty="0" smtClean="0"/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1" name="Rectângulo 10"/>
          <p:cNvSpPr/>
          <p:nvPr/>
        </p:nvSpPr>
        <p:spPr>
          <a:xfrm>
            <a:off x="1571604" y="1690767"/>
            <a:ext cx="450059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 smtClean="0"/>
              <a:t>O curso de mestrado em biomecânica, concebido em conjunto pelo </a:t>
            </a:r>
            <a:r>
              <a:rPr lang="pt-PT" b="1" dirty="0" smtClean="0"/>
              <a:t>Instituto Superior de Engenharia de Coimbra </a:t>
            </a:r>
            <a:r>
              <a:rPr lang="pt-PT" dirty="0" smtClean="0"/>
              <a:t>(ISEC) e pela </a:t>
            </a:r>
            <a:r>
              <a:rPr lang="pt-PT" b="1" dirty="0" smtClean="0"/>
              <a:t>Escola Superior de Tecnologia da Saúde </a:t>
            </a:r>
            <a:r>
              <a:rPr lang="pt-PT" dirty="0" smtClean="0"/>
              <a:t>(ESTESC), tem como objectivo especializar o aluno na área da Biomecânica, fornecendo os conceitos básicos relacionados com esta área e as principais metodologias usadas na análise da funcionalidade humana. Este curso pretende habilitar o estudante a efectuar análises biomecânicas em contextos diversos, tais como na saúde, no desporto e na ergonomia.</a:t>
            </a:r>
          </a:p>
          <a:p>
            <a:pPr algn="just"/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 </a:t>
            </a:r>
            <a:br>
              <a:rPr lang="pt-PT" dirty="0" smtClean="0"/>
            </a:br>
            <a:endParaRPr lang="pt-PT" dirty="0"/>
          </a:p>
        </p:txBody>
      </p:sp>
      <p:pic>
        <p:nvPicPr>
          <p:cNvPr id="9" name="Picture 2" descr="F:\Nova pasta\ok\biomecan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0450"/>
            <a:ext cx="876300" cy="3257550"/>
          </a:xfrm>
          <a:prstGeom prst="rect">
            <a:avLst/>
          </a:prstGeom>
          <a:noFill/>
        </p:spPr>
      </p:pic>
      <p:pic>
        <p:nvPicPr>
          <p:cNvPr id="50178" name="Picture 2" descr="S:\ESTAGIÁRIOS\elisabete\Mestrado Biomecânica\prtxr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785926"/>
            <a:ext cx="2318288" cy="3500462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5815" y="0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297690" y="260648"/>
            <a:ext cx="5786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>
                <a:solidFill>
                  <a:schemeClr val="bg1"/>
                </a:solidFill>
                <a:latin typeface="Berlin Sans FB" pitchFamily="34" charset="0"/>
              </a:rPr>
              <a:t>POLITÉCNICO DE COIMBRA</a:t>
            </a:r>
            <a:endParaRPr lang="pt-PT" sz="40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82946" name="Picture 2" descr="http://fss11.ipc.pt/images/ipc_apre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708920"/>
            <a:ext cx="3096344" cy="3096344"/>
          </a:xfrm>
          <a:prstGeom prst="rect">
            <a:avLst/>
          </a:prstGeom>
          <a:noFill/>
        </p:spPr>
      </p:pic>
      <p:sp>
        <p:nvSpPr>
          <p:cNvPr id="7" name="Rectângulo 6"/>
          <p:cNvSpPr/>
          <p:nvPr/>
        </p:nvSpPr>
        <p:spPr>
          <a:xfrm>
            <a:off x="6012160" y="2708920"/>
            <a:ext cx="2786082" cy="355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4400" dirty="0" smtClean="0"/>
              <a:t>6 </a:t>
            </a:r>
            <a:r>
              <a:rPr lang="pt-PT" dirty="0" smtClean="0"/>
              <a:t>Escolas</a:t>
            </a:r>
          </a:p>
          <a:p>
            <a:r>
              <a:rPr lang="pt-PT" dirty="0" smtClean="0"/>
              <a:t>     +700 Docentes</a:t>
            </a:r>
          </a:p>
          <a:p>
            <a:r>
              <a:rPr lang="pt-PT" sz="4800" dirty="0" smtClean="0"/>
              <a:t>48</a:t>
            </a:r>
            <a:r>
              <a:rPr lang="pt-PT" sz="2800" dirty="0" smtClean="0"/>
              <a:t> Mestrados </a:t>
            </a:r>
          </a:p>
          <a:p>
            <a:r>
              <a:rPr lang="pt-PT" sz="2800" dirty="0" smtClean="0"/>
              <a:t>    </a:t>
            </a:r>
            <a:r>
              <a:rPr lang="pt-PT" dirty="0" smtClean="0"/>
              <a:t>40 Pós-Graduações</a:t>
            </a:r>
          </a:p>
          <a:p>
            <a:r>
              <a:rPr lang="pt-PT" sz="2800" dirty="0" smtClean="0"/>
              <a:t>49</a:t>
            </a:r>
            <a:r>
              <a:rPr lang="pt-PT" dirty="0" smtClean="0"/>
              <a:t> Licenciaturas</a:t>
            </a:r>
          </a:p>
          <a:p>
            <a:pPr algn="r"/>
            <a:r>
              <a:rPr lang="pt-PT" dirty="0" smtClean="0"/>
              <a:t>6 em regime pós-laboral</a:t>
            </a:r>
          </a:p>
          <a:p>
            <a:r>
              <a:rPr lang="pt-PT" sz="3500" dirty="0" smtClean="0"/>
              <a:t>+20</a:t>
            </a:r>
            <a:r>
              <a:rPr lang="pt-PT" dirty="0" smtClean="0"/>
              <a:t> CET</a:t>
            </a:r>
            <a:endParaRPr lang="pt-PT" dirty="0"/>
          </a:p>
        </p:txBody>
      </p:sp>
      <p:pic>
        <p:nvPicPr>
          <p:cNvPr id="6" name="Picture 2" descr="http://poliempreende.ipc.pt/7edicao/images/ip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908720"/>
            <a:ext cx="1671772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Eng.ª Mecânica</a:t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2400" dirty="0" smtClean="0"/>
                <a:t>         Mestrado em Construção Urbana</a:t>
              </a:r>
            </a:p>
            <a:p>
              <a:pPr algn="ctr"/>
              <a:endParaRPr lang="pt-PT" sz="2400" dirty="0" smtClean="0"/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1" name="Rectângulo 10"/>
          <p:cNvSpPr/>
          <p:nvPr/>
        </p:nvSpPr>
        <p:spPr>
          <a:xfrm>
            <a:off x="4427984" y="1556792"/>
            <a:ext cx="4176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Este curso visa a formação profissional especializada numa área abrangente e eminentemente pluridisciplinar, como é o caso da construção em meio urbano. </a:t>
            </a:r>
            <a:r>
              <a:rPr lang="pt-PT" dirty="0" smtClean="0"/>
              <a:t>de </a:t>
            </a:r>
            <a:r>
              <a:rPr lang="pt-PT" dirty="0" smtClean="0"/>
              <a:t>edifícios. </a:t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 </a:t>
            </a:r>
            <a:br>
              <a:rPr lang="pt-PT" dirty="0" smtClean="0"/>
            </a:br>
            <a:endParaRPr lang="pt-PT" dirty="0"/>
          </a:p>
        </p:txBody>
      </p:sp>
      <p:pic>
        <p:nvPicPr>
          <p:cNvPr id="10" name="Picture 3" descr="F:\Nova pasta\ok\C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0450"/>
            <a:ext cx="876300" cy="3257550"/>
          </a:xfrm>
          <a:prstGeom prst="rect">
            <a:avLst/>
          </a:prstGeom>
          <a:noFill/>
        </p:spPr>
      </p:pic>
      <p:pic>
        <p:nvPicPr>
          <p:cNvPr id="51202" name="Picture 2" descr="S:\RELAÇÕES PÚBLICAS\CURSOS\Mestrado Construção Urbana\2010\Hotel Hiberus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501008"/>
            <a:ext cx="3975159" cy="2646759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 descr="http://www.santanaindustriametalica.com.br/image/galpao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320015"/>
            <a:ext cx="2880320" cy="1892961"/>
          </a:xfrm>
          <a:prstGeom prst="rect">
            <a:avLst/>
          </a:prstGeom>
          <a:noFill/>
        </p:spPr>
      </p:pic>
      <p:sp>
        <p:nvSpPr>
          <p:cNvPr id="12" name="Rectângulo 11"/>
          <p:cNvSpPr/>
          <p:nvPr/>
        </p:nvSpPr>
        <p:spPr>
          <a:xfrm>
            <a:off x="1115616" y="3573016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É uma formação vocacionada para a resolução dos problemas das cidades, reunindo, de forma consistente, domínios tão diversos como: o tráfego e as rodovias, o planeamento e a gestão do território, o desenho urbano, as </a:t>
            </a:r>
            <a:r>
              <a:rPr lang="pt-PT" dirty="0" err="1" smtClean="0"/>
              <a:t>infra-estruturas</a:t>
            </a:r>
            <a:r>
              <a:rPr lang="pt-PT" dirty="0" smtClean="0"/>
              <a:t> hidráulicas urbanas, a geotecnia, as estruturas e as tecnologias de construção e de reabilitação 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Eng.ª Mecânica</a:t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2400" dirty="0" smtClean="0"/>
                <a:t>         Mestrado em Processos </a:t>
              </a:r>
              <a:endParaRPr lang="pt-PT" sz="2400" dirty="0" smtClean="0"/>
            </a:p>
            <a:p>
              <a:r>
                <a:rPr lang="pt-PT" sz="2400" dirty="0" smtClean="0"/>
                <a:t>         Químicos </a:t>
              </a:r>
              <a:r>
                <a:rPr lang="pt-PT" sz="2400" dirty="0" smtClean="0"/>
                <a:t>e Biológicos</a:t>
              </a:r>
            </a:p>
            <a:p>
              <a:pPr algn="ctr"/>
              <a:endParaRPr lang="pt-PT" sz="2400" dirty="0" smtClean="0"/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9" name="Picture 6" descr="F:\Nova pasta\ok\PQ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0450"/>
            <a:ext cx="876300" cy="325755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S:\ESTAGIÁRIOS\elisabete\mestrado(processos quimicos e biologicos)\imagens\stato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268761"/>
            <a:ext cx="3358695" cy="3744416"/>
          </a:xfrm>
          <a:prstGeom prst="rect">
            <a:avLst/>
          </a:prstGeom>
          <a:noFill/>
        </p:spPr>
      </p:pic>
      <p:pic>
        <p:nvPicPr>
          <p:cNvPr id="52226" name="Picture 2" descr="http://3.bp.blogspot.com/_vaEgq3km9bk/TI8KChkjPdI/AAAAAAAAABI/v-5pCoKCxDQ/s1600/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068960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Eng.ª Mecânica</a:t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400" dirty="0" smtClean="0"/>
                <a:t>         </a:t>
              </a:r>
            </a:p>
            <a:p>
              <a:pPr algn="ctr"/>
              <a:endParaRPr lang="pt-PT" sz="2400" dirty="0" smtClean="0"/>
            </a:p>
            <a:p>
              <a:r>
                <a:rPr lang="pt-PT" sz="2400" dirty="0" smtClean="0"/>
                <a:t>  Mestrado </a:t>
              </a:r>
              <a:r>
                <a:rPr lang="pt-PT" sz="2400" dirty="0" smtClean="0"/>
                <a:t>em </a:t>
              </a:r>
              <a:r>
                <a:rPr lang="pt-PT" sz="2400" dirty="0" smtClean="0"/>
                <a:t>Biomédica </a:t>
              </a:r>
              <a:endParaRPr lang="pt-PT" sz="2400" dirty="0" smtClean="0"/>
            </a:p>
            <a:p>
              <a:pPr algn="ctr"/>
              <a:endParaRPr lang="pt-PT" sz="2400" dirty="0" smtClean="0"/>
            </a:p>
            <a:p>
              <a:pPr algn="ctr"/>
              <a:endParaRPr lang="pt-PT" sz="2400" dirty="0" smtClean="0"/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9" name="Picture 2" descr="F:\Nova pasta\ok\biomecan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0450"/>
            <a:ext cx="876300" cy="3257550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5815" y="0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365104"/>
            <a:ext cx="3997676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4" descr="http://www.articulosweb.net/blog/wp-content/uploads/2012/05/universidades-donde-estudiar-ingenieria-biomedica-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3636" y="1147564"/>
            <a:ext cx="47625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Eng.ª Mecânica</a:t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2400" dirty="0" smtClean="0"/>
                <a:t>         Mestrado em Informática e Sistemas</a:t>
              </a:r>
            </a:p>
            <a:p>
              <a:pPr algn="ctr"/>
              <a:endParaRPr lang="pt-PT" sz="2400" dirty="0" smtClean="0"/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8" name="Picture 9" descr="F:\Nova pasta\ok\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00450"/>
            <a:ext cx="876300" cy="3257550"/>
          </a:xfrm>
          <a:prstGeom prst="rect">
            <a:avLst/>
          </a:prstGeom>
          <a:noFill/>
        </p:spPr>
      </p:pic>
      <p:pic>
        <p:nvPicPr>
          <p:cNvPr id="56322" name="Picture 2" descr="S:\design comunicação\Imagens\photo_18446_201007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124744"/>
            <a:ext cx="2016224" cy="1342049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1"/>
          <p:cNvGraphicFramePr>
            <a:graphicFrameLocks noChangeAspect="1"/>
          </p:cNvGraphicFramePr>
          <p:nvPr/>
        </p:nvGraphicFramePr>
        <p:xfrm>
          <a:off x="3238500" y="1484784"/>
          <a:ext cx="5905500" cy="4371975"/>
        </p:xfrm>
        <a:graphic>
          <a:graphicData uri="http://schemas.openxmlformats.org/presentationml/2006/ole">
            <p:oleObj spid="_x0000_s13314" name="Visio" r:id="rId7" imgW="9573088" imgH="6999431" progId="Visio.Drawing.11">
              <p:embed/>
            </p:oleObj>
          </a:graphicData>
        </a:graphic>
      </p:graphicFrame>
      <p:pic>
        <p:nvPicPr>
          <p:cNvPr id="11" name="Rectangle 4404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4365104"/>
            <a:ext cx="3132137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ex1"/>
          <p:cNvPicPr>
            <a:picLocks noChangeAspect="1" noChangeArrowheads="1"/>
          </p:cNvPicPr>
          <p:nvPr/>
        </p:nvPicPr>
        <p:blipFill>
          <a:blip r:embed="rId9" cstate="print"/>
          <a:srcRect l="652" t="24184" r="6105" b="3194"/>
          <a:stretch>
            <a:fillRect/>
          </a:stretch>
        </p:blipFill>
        <p:spPr bwMode="auto">
          <a:xfrm>
            <a:off x="1187624" y="4365873"/>
            <a:ext cx="3854691" cy="215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Eng.ª Mecânica</a:t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2400" dirty="0" smtClean="0"/>
                <a:t>         Mestrado em Comércio Electrónico</a:t>
              </a:r>
            </a:p>
            <a:p>
              <a:pPr algn="ctr"/>
              <a:endParaRPr lang="pt-PT" sz="2400" dirty="0" smtClean="0"/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9" name="Picture 7" descr="F:\Nova pasta\ok\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0450"/>
            <a:ext cx="876300" cy="325755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556792"/>
            <a:ext cx="3793329" cy="25633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" name="Picture 4" descr="C:\Users\Miguel.fduarte-PC\Desktop\New folder\Workshop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3404659"/>
            <a:ext cx="4248472" cy="283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Eng.ª Mecânica</a:t>
            </a:r>
            <a:br>
              <a:rPr lang="pt-PT" dirty="0" smtClean="0"/>
            </a:br>
            <a:endParaRPr lang="pt-PT" dirty="0"/>
          </a:p>
        </p:txBody>
      </p:sp>
      <p:grpSp>
        <p:nvGrpSpPr>
          <p:cNvPr id="3" name="Grupo 11"/>
          <p:cNvGrpSpPr/>
          <p:nvPr/>
        </p:nvGrpSpPr>
        <p:grpSpPr>
          <a:xfrm>
            <a:off x="0" y="0"/>
            <a:ext cx="9144000" cy="3643314"/>
            <a:chOff x="0" y="0"/>
            <a:chExt cx="9144000" cy="3643314"/>
          </a:xfrm>
          <a:solidFill>
            <a:schemeClr val="bg1">
              <a:lumMod val="50000"/>
            </a:schemeClr>
          </a:solidFill>
        </p:grpSpPr>
        <p:sp>
          <p:nvSpPr>
            <p:cNvPr id="6" name="Rectângulo 5"/>
            <p:cNvSpPr/>
            <p:nvPr/>
          </p:nvSpPr>
          <p:spPr>
            <a:xfrm>
              <a:off x="0" y="0"/>
              <a:ext cx="9144000" cy="857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400" dirty="0" smtClean="0"/>
                <a:t>         </a:t>
              </a:r>
            </a:p>
            <a:p>
              <a:pPr algn="ctr"/>
              <a:endParaRPr lang="pt-PT" sz="2400" dirty="0" smtClean="0"/>
            </a:p>
            <a:p>
              <a:r>
                <a:rPr lang="pt-PT" sz="2400" dirty="0" smtClean="0"/>
                <a:t>             Mestrado em Sistemas e </a:t>
              </a:r>
              <a:r>
                <a:rPr lang="pt-PT" sz="2400" dirty="0" smtClean="0"/>
                <a:t>Tecnologias</a:t>
              </a:r>
            </a:p>
            <a:p>
              <a:r>
                <a:rPr lang="pt-PT" sz="2400" dirty="0" smtClean="0"/>
                <a:t> </a:t>
              </a:r>
              <a:r>
                <a:rPr lang="pt-PT" sz="2400" dirty="0" smtClean="0"/>
                <a:t>           </a:t>
              </a:r>
              <a:r>
                <a:rPr lang="pt-PT" sz="2400" dirty="0" smtClean="0"/>
                <a:t> </a:t>
              </a:r>
              <a:r>
                <a:rPr lang="pt-PT" sz="2400" dirty="0" smtClean="0"/>
                <a:t>da Informação para a Saúde</a:t>
              </a:r>
            </a:p>
            <a:p>
              <a:pPr algn="ctr"/>
              <a:endParaRPr lang="pt-PT" sz="2400" dirty="0" smtClean="0"/>
            </a:p>
            <a:p>
              <a:pPr algn="ctr"/>
              <a:endParaRPr lang="pt-PT" sz="2400" dirty="0" smtClean="0"/>
            </a:p>
          </p:txBody>
        </p:sp>
        <p:sp>
          <p:nvSpPr>
            <p:cNvPr id="7" name="Rectângulo 6"/>
            <p:cNvSpPr/>
            <p:nvPr/>
          </p:nvSpPr>
          <p:spPr>
            <a:xfrm>
              <a:off x="0" y="785794"/>
              <a:ext cx="864000" cy="2857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1" name="Rectângulo 10"/>
          <p:cNvSpPr/>
          <p:nvPr/>
        </p:nvSpPr>
        <p:spPr>
          <a:xfrm>
            <a:off x="1619672" y="2060848"/>
            <a:ext cx="63579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 smtClean="0"/>
              <a:t>Resultante de uma parceria entre o </a:t>
            </a:r>
            <a:r>
              <a:rPr lang="pt-PT" b="1" dirty="0" smtClean="0"/>
              <a:t>Instituto Superior de Engenharia de Coimbra</a:t>
            </a:r>
            <a:r>
              <a:rPr lang="pt-PT" dirty="0" smtClean="0"/>
              <a:t> (ISEC) e da </a:t>
            </a:r>
            <a:r>
              <a:rPr lang="pt-PT" b="1" dirty="0" smtClean="0"/>
              <a:t>Escola Superior de Tecnologia da Saúde de Coimbra</a:t>
            </a:r>
            <a:r>
              <a:rPr lang="pt-PT" dirty="0" smtClean="0"/>
              <a:t> (ESTSC), o Mestrado em Sistemas e Tecnologias da Informação para a Saúde visa a qualificação de técnicos de nível superior. Pretende-se que os diplomados deste curso actuem na implementação e desenvolvimento de aplicações de sistemas de informação, dotados de competências científicas, técnicas e profissionais em duas áreas distintas, mas complementares: a Sistemas de Informação e a Saúde. </a:t>
            </a:r>
            <a:br>
              <a:rPr lang="pt-PT" dirty="0" smtClean="0"/>
            </a:br>
            <a:r>
              <a:rPr lang="pt-PT" dirty="0" smtClean="0"/>
              <a:t> </a:t>
            </a:r>
            <a:br>
              <a:rPr lang="pt-PT" dirty="0" smtClean="0"/>
            </a:br>
            <a:endParaRPr lang="pt-PT" dirty="0"/>
          </a:p>
        </p:txBody>
      </p:sp>
      <p:pic>
        <p:nvPicPr>
          <p:cNvPr id="8" name="Picture 4" descr="F:\Nova pasta\ok\ST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0450"/>
            <a:ext cx="876300" cy="3257550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0" y="34290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dirty="0" smtClean="0">
                <a:latin typeface="Berlin Sans FB" pitchFamily="34" charset="0"/>
              </a:rPr>
              <a:t>Pós-Graduações</a:t>
            </a:r>
            <a:endParaRPr lang="pt-PT" sz="6600" dirty="0"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 smtClean="0"/>
              <a:t>         </a:t>
            </a:r>
          </a:p>
          <a:p>
            <a:pPr algn="ctr"/>
            <a:endParaRPr lang="pt-PT" sz="2400" dirty="0" smtClean="0"/>
          </a:p>
          <a:p>
            <a:r>
              <a:rPr lang="pt-PT" sz="2400" dirty="0" smtClean="0"/>
              <a:t>           Pós-Graduações </a:t>
            </a:r>
            <a:endParaRPr lang="pt-PT" sz="2400" dirty="0" smtClean="0"/>
          </a:p>
          <a:p>
            <a:r>
              <a:rPr lang="pt-PT" sz="2400" dirty="0" smtClean="0"/>
              <a:t> </a:t>
            </a:r>
            <a:r>
              <a:rPr lang="pt-PT" sz="2400" dirty="0" smtClean="0"/>
              <a:t>          </a:t>
            </a:r>
            <a:r>
              <a:rPr lang="pt-PT" sz="2400" dirty="0" smtClean="0"/>
              <a:t>Engenharia </a:t>
            </a:r>
            <a:r>
              <a:rPr lang="pt-PT" sz="2400" dirty="0" smtClean="0"/>
              <a:t>Informática</a:t>
            </a:r>
          </a:p>
          <a:p>
            <a:pPr algn="ctr"/>
            <a:endParaRPr lang="pt-PT" sz="2400" dirty="0" smtClean="0"/>
          </a:p>
          <a:p>
            <a:pPr algn="ctr"/>
            <a:endParaRPr lang="pt-PT" sz="2400" dirty="0" smtClean="0"/>
          </a:p>
        </p:txBody>
      </p:sp>
      <p:sp>
        <p:nvSpPr>
          <p:cNvPr id="6" name="Rectângulo 5"/>
          <p:cNvSpPr/>
          <p:nvPr/>
        </p:nvSpPr>
        <p:spPr>
          <a:xfrm>
            <a:off x="0" y="785794"/>
            <a:ext cx="864000" cy="60722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ctângulo 8"/>
          <p:cNvSpPr/>
          <p:nvPr/>
        </p:nvSpPr>
        <p:spPr>
          <a:xfrm>
            <a:off x="857224" y="1000108"/>
            <a:ext cx="60722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Nível de Licenciatura – 1º Ciclo</a:t>
            </a:r>
          </a:p>
          <a:p>
            <a:r>
              <a:rPr lang="pt-PT" dirty="0" smtClean="0"/>
              <a:t>Perfil Informática e Sistemas</a:t>
            </a:r>
            <a:br>
              <a:rPr lang="pt-PT" dirty="0" smtClean="0"/>
            </a:br>
            <a:r>
              <a:rPr lang="pt-PT" dirty="0" smtClean="0"/>
              <a:t>Perfil de Redes e Administração de Sistemas</a:t>
            </a:r>
          </a:p>
          <a:p>
            <a:r>
              <a:rPr lang="pt-PT" dirty="0" smtClean="0"/>
              <a:t>Perfil de Desenvolvimento de Aplicações</a:t>
            </a:r>
            <a:br>
              <a:rPr lang="pt-PT" dirty="0" smtClean="0"/>
            </a:br>
            <a:r>
              <a:rPr lang="pt-PT" dirty="0" smtClean="0"/>
              <a:t>Perfil de Sistemas de Informação</a:t>
            </a:r>
          </a:p>
          <a:p>
            <a:endParaRPr lang="pt-PT" dirty="0" smtClean="0"/>
          </a:p>
          <a:p>
            <a:r>
              <a:rPr lang="pt-PT" b="1" dirty="0" smtClean="0"/>
              <a:t>Nível de Mestrado – 2º Ciclo </a:t>
            </a:r>
            <a:r>
              <a:rPr lang="pt-PT" dirty="0" smtClean="0"/>
              <a:t>- </a:t>
            </a:r>
            <a:r>
              <a:rPr lang="pt-PT" dirty="0" err="1" smtClean="0"/>
              <a:t>Business</a:t>
            </a:r>
            <a:r>
              <a:rPr lang="pt-PT" dirty="0" smtClean="0"/>
              <a:t> </a:t>
            </a:r>
            <a:r>
              <a:rPr lang="pt-PT" dirty="0" err="1" smtClean="0"/>
              <a:t>Intelligence</a:t>
            </a:r>
            <a:r>
              <a:rPr lang="pt-PT" dirty="0" smtClean="0"/>
              <a:t/>
            </a:r>
            <a:br>
              <a:rPr lang="pt-PT" dirty="0" smtClean="0"/>
            </a:br>
            <a:endParaRPr lang="pt-PT" dirty="0" smtClean="0"/>
          </a:p>
          <a:p>
            <a:r>
              <a:rPr lang="pt-PT" b="1" dirty="0" smtClean="0"/>
              <a:t/>
            </a:r>
            <a:br>
              <a:rPr lang="pt-PT" b="1" dirty="0" smtClean="0"/>
            </a:br>
            <a:r>
              <a:rPr lang="pt-PT" b="1" dirty="0" smtClean="0"/>
              <a:t/>
            </a:r>
            <a:br>
              <a:rPr lang="pt-PT" b="1" dirty="0" smtClean="0"/>
            </a:br>
            <a:r>
              <a:rPr lang="pt-PT" b="1" dirty="0" smtClean="0"/>
              <a:t/>
            </a:r>
            <a:br>
              <a:rPr lang="pt-PT" b="1" dirty="0" smtClean="0"/>
            </a:br>
            <a:endParaRPr lang="pt-PT" dirty="0"/>
          </a:p>
        </p:txBody>
      </p:sp>
      <p:sp>
        <p:nvSpPr>
          <p:cNvPr id="10" name="Rectângulo 9"/>
          <p:cNvSpPr/>
          <p:nvPr/>
        </p:nvSpPr>
        <p:spPr>
          <a:xfrm>
            <a:off x="0" y="3140968"/>
            <a:ext cx="9144000" cy="8572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 smtClean="0"/>
              <a:t>         </a:t>
            </a:r>
          </a:p>
          <a:p>
            <a:pPr algn="ctr"/>
            <a:endParaRPr lang="pt-PT" sz="2400" dirty="0" smtClean="0"/>
          </a:p>
          <a:p>
            <a:r>
              <a:rPr lang="pt-PT" sz="2400" dirty="0" smtClean="0"/>
              <a:t>            Pós-Graduação em Construção Urbana</a:t>
            </a:r>
          </a:p>
          <a:p>
            <a:pPr algn="ctr"/>
            <a:endParaRPr lang="pt-PT" sz="2400" dirty="0" smtClean="0"/>
          </a:p>
          <a:p>
            <a:pPr algn="ctr"/>
            <a:endParaRPr lang="pt-PT" sz="2400" dirty="0" smtClean="0"/>
          </a:p>
        </p:txBody>
      </p:sp>
      <p:sp>
        <p:nvSpPr>
          <p:cNvPr id="11" name="Rectângulo 10"/>
          <p:cNvSpPr/>
          <p:nvPr/>
        </p:nvSpPr>
        <p:spPr>
          <a:xfrm>
            <a:off x="0" y="5236064"/>
            <a:ext cx="9144000" cy="8572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 smtClean="0"/>
              <a:t>         </a:t>
            </a:r>
          </a:p>
          <a:p>
            <a:pPr algn="ctr"/>
            <a:endParaRPr lang="pt-PT" sz="2400" dirty="0" smtClean="0"/>
          </a:p>
          <a:p>
            <a:r>
              <a:rPr lang="pt-PT" sz="2400" dirty="0" smtClean="0"/>
              <a:t>            Pós-graduação em </a:t>
            </a:r>
            <a:r>
              <a:rPr lang="pt-PT" sz="2400" dirty="0" err="1" smtClean="0"/>
              <a:t>Bioprocessos</a:t>
            </a:r>
            <a:endParaRPr lang="pt-PT" sz="2400" dirty="0" smtClean="0"/>
          </a:p>
          <a:p>
            <a:pPr algn="ctr"/>
            <a:endParaRPr lang="pt-PT" sz="2400" dirty="0" smtClean="0"/>
          </a:p>
          <a:p>
            <a:pPr algn="ctr"/>
            <a:endParaRPr lang="pt-PT" sz="2400" dirty="0" smtClean="0"/>
          </a:p>
        </p:txBody>
      </p:sp>
      <p:sp>
        <p:nvSpPr>
          <p:cNvPr id="7" name="Rectângulo 6"/>
          <p:cNvSpPr/>
          <p:nvPr/>
        </p:nvSpPr>
        <p:spPr>
          <a:xfrm>
            <a:off x="0" y="4155944"/>
            <a:ext cx="9144000" cy="8572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 smtClean="0"/>
              <a:t>         </a:t>
            </a:r>
          </a:p>
          <a:p>
            <a:pPr algn="ctr"/>
            <a:endParaRPr lang="pt-PT" sz="2400" dirty="0" smtClean="0"/>
          </a:p>
          <a:p>
            <a:r>
              <a:rPr lang="pt-PT" sz="2400" dirty="0" smtClean="0"/>
              <a:t>            Pós-Graduação em Electrotécnica</a:t>
            </a:r>
          </a:p>
          <a:p>
            <a:pPr algn="ctr"/>
            <a:endParaRPr lang="pt-PT" sz="2400" dirty="0" smtClean="0"/>
          </a:p>
          <a:p>
            <a:pPr algn="ctr"/>
            <a:endParaRPr lang="pt-PT" sz="2400" dirty="0" smtClean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0" y="342900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dirty="0" smtClean="0">
                <a:latin typeface="Berlin Sans FB" pitchFamily="34" charset="0"/>
              </a:rPr>
              <a:t>Cursos de Especialização</a:t>
            </a:r>
          </a:p>
          <a:p>
            <a:pPr algn="ctr"/>
            <a:r>
              <a:rPr lang="pt-PT" sz="6600" dirty="0" smtClean="0">
                <a:latin typeface="Berlin Sans FB" pitchFamily="34" charset="0"/>
              </a:rPr>
              <a:t>Tecnológica</a:t>
            </a:r>
            <a:endParaRPr lang="pt-PT" sz="6600" dirty="0"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F:\Nova pasta\ok\Construção-Civ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714884"/>
            <a:ext cx="3228975" cy="1781175"/>
          </a:xfrm>
          <a:prstGeom prst="rect">
            <a:avLst/>
          </a:prstGeom>
          <a:noFill/>
        </p:spPr>
      </p:pic>
      <p:pic>
        <p:nvPicPr>
          <p:cNvPr id="52228" name="Picture 4" descr="F:\Nova pasta\ok\construção-e-adm-de-websit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290"/>
            <a:ext cx="3162300" cy="1866900"/>
          </a:xfrm>
          <a:prstGeom prst="rect">
            <a:avLst/>
          </a:prstGeom>
          <a:noFill/>
        </p:spPr>
      </p:pic>
      <p:pic>
        <p:nvPicPr>
          <p:cNvPr id="52229" name="Picture 5" descr="F:\Nova pasta\ok\Instalação-e-Manutenção-Redes-eSistemas-In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500306"/>
            <a:ext cx="3214710" cy="1922817"/>
          </a:xfrm>
          <a:prstGeom prst="rect">
            <a:avLst/>
          </a:prstGeom>
          <a:noFill/>
        </p:spPr>
      </p:pic>
      <p:pic>
        <p:nvPicPr>
          <p:cNvPr id="52232" name="Picture 8" descr="F:\Nova pasta\ok\Tecnologia-e-Gestão-Automov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17032"/>
            <a:ext cx="3124200" cy="1828800"/>
          </a:xfrm>
          <a:prstGeom prst="rect">
            <a:avLst/>
          </a:prstGeom>
          <a:noFill/>
        </p:spPr>
      </p:pic>
      <p:pic>
        <p:nvPicPr>
          <p:cNvPr id="52233" name="Picture 9" descr="F:\Nova pasta\ok\Tecnologias-e-Programas-de-Sistemas-de-In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052736"/>
            <a:ext cx="3124200" cy="177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ângulo 11"/>
          <p:cNvSpPr/>
          <p:nvPr/>
        </p:nvSpPr>
        <p:spPr>
          <a:xfrm>
            <a:off x="35496" y="44624"/>
            <a:ext cx="582082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000" dirty="0" smtClean="0">
                <a:solidFill>
                  <a:schemeClr val="bg1"/>
                </a:solidFill>
                <a:latin typeface="Berlin Sans FB" pitchFamily="34" charset="0"/>
              </a:rPr>
              <a:t>INSTITUTO SUPERIOR DE </a:t>
            </a:r>
          </a:p>
          <a:p>
            <a:r>
              <a:rPr lang="pt-PT" sz="4000" dirty="0" smtClean="0">
                <a:solidFill>
                  <a:schemeClr val="bg1"/>
                </a:solidFill>
                <a:latin typeface="Berlin Sans FB" pitchFamily="34" charset="0"/>
              </a:rPr>
              <a:t>ENGENHARIA DE </a:t>
            </a:r>
            <a:endParaRPr lang="pt-PT" sz="4000" dirty="0" smtClean="0">
              <a:solidFill>
                <a:schemeClr val="bg1"/>
              </a:solidFill>
              <a:latin typeface="Berlin Sans FB" pitchFamily="34" charset="0"/>
            </a:endParaRPr>
          </a:p>
          <a:p>
            <a:r>
              <a:rPr lang="pt-PT" sz="4000" dirty="0" smtClean="0">
                <a:solidFill>
                  <a:schemeClr val="bg1"/>
                </a:solidFill>
                <a:latin typeface="Berlin Sans FB" pitchFamily="34" charset="0"/>
              </a:rPr>
              <a:t>COIMBRA</a:t>
            </a:r>
            <a:endParaRPr lang="pt-PT" sz="4000" dirty="0" smtClean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12290" name="Picture 2" descr="F:\Revista ISEC\Gerais\P71898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204864"/>
            <a:ext cx="5616624" cy="4212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F:\Nova pasta\ok\Instalações-Electricas-e-Manutenção-Industr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571480"/>
            <a:ext cx="3725249" cy="2143140"/>
          </a:xfrm>
          <a:prstGeom prst="rect">
            <a:avLst/>
          </a:prstGeom>
          <a:noFill/>
        </p:spPr>
      </p:pic>
      <p:pic>
        <p:nvPicPr>
          <p:cNvPr id="52231" name="Picture 7" descr="F:\Nova pasta\ok\Manutenção-Electromecan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71480"/>
            <a:ext cx="3200400" cy="1847850"/>
          </a:xfrm>
          <a:prstGeom prst="rect">
            <a:avLst/>
          </a:prstGeom>
          <a:noFill/>
        </p:spPr>
      </p:pic>
      <p:pic>
        <p:nvPicPr>
          <p:cNvPr id="9" name="Picture 10" descr="F:\Nova pasta\ok\Energia-e-Automaçã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143248"/>
            <a:ext cx="3143272" cy="2231840"/>
          </a:xfrm>
          <a:prstGeom prst="rect">
            <a:avLst/>
          </a:prstGeom>
          <a:noFill/>
        </p:spPr>
      </p:pic>
      <p:pic>
        <p:nvPicPr>
          <p:cNvPr id="10" name="Picture 2" descr="F:\Nova pasta\ok\Automação-Robóti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357562"/>
            <a:ext cx="3799855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0" y="34290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dirty="0" smtClean="0">
                <a:latin typeface="Berlin Sans FB" pitchFamily="34" charset="0"/>
              </a:rPr>
              <a:t>Outras formações</a:t>
            </a:r>
            <a:endParaRPr lang="pt-PT" sz="6600" dirty="0"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ublic\Pictures\cartaz.jpg"/>
          <p:cNvPicPr>
            <a:picLocks noChangeAspect="1" noChangeArrowheads="1"/>
          </p:cNvPicPr>
          <p:nvPr/>
        </p:nvPicPr>
        <p:blipFill>
          <a:blip r:embed="rId2" cstate="print"/>
          <a:srcRect b="36438"/>
          <a:stretch>
            <a:fillRect/>
          </a:stretch>
        </p:blipFill>
        <p:spPr bwMode="auto">
          <a:xfrm>
            <a:off x="5832648" y="260648"/>
            <a:ext cx="3275856" cy="2938259"/>
          </a:xfrm>
          <a:prstGeom prst="rect">
            <a:avLst/>
          </a:prstGeom>
          <a:noFill/>
        </p:spPr>
      </p:pic>
      <p:sp>
        <p:nvSpPr>
          <p:cNvPr id="6" name="Rectângulo 5"/>
          <p:cNvSpPr/>
          <p:nvPr/>
        </p:nvSpPr>
        <p:spPr>
          <a:xfrm>
            <a:off x="36512" y="260648"/>
            <a:ext cx="5759624" cy="292494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dirty="0" smtClean="0"/>
              <a:t>O ISEC elabora anualmente um plano de formação – </a:t>
            </a:r>
            <a:r>
              <a:rPr lang="pt-PT" b="1" dirty="0" err="1" smtClean="0"/>
              <a:t>ISECLifeLongLearning</a:t>
            </a:r>
            <a:r>
              <a:rPr lang="pt-PT" dirty="0" smtClean="0"/>
              <a:t> -  o qual responde a necessidades de formação dos profissionais de engenharia que pretendem manter as suas competências </a:t>
            </a:r>
            <a:r>
              <a:rPr lang="pt-PT" dirty="0" err="1" smtClean="0"/>
              <a:t>actualizadas</a:t>
            </a:r>
            <a:r>
              <a:rPr lang="pt-PT" dirty="0" smtClean="0"/>
              <a:t>.</a:t>
            </a:r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Os módulos têm pequena duração e são disponibilizados a preços atractivos.</a:t>
            </a:r>
          </a:p>
          <a:p>
            <a:pPr algn="ctr"/>
            <a:endParaRPr lang="pt-PT" dirty="0"/>
          </a:p>
        </p:txBody>
      </p:sp>
      <p:pic>
        <p:nvPicPr>
          <p:cNvPr id="6148" name="Picture 4" descr="F:\Revista ISEC\Empresas\DSC_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73016"/>
            <a:ext cx="4320480" cy="2869358"/>
          </a:xfrm>
          <a:prstGeom prst="rect">
            <a:avLst/>
          </a:prstGeom>
          <a:noFill/>
        </p:spPr>
      </p:pic>
      <p:pic>
        <p:nvPicPr>
          <p:cNvPr id="6149" name="Picture 5" descr="F:\Revista ISEC\Empresas\DSC_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98" y="3573016"/>
            <a:ext cx="4373802" cy="2880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ublic\Pictures\1277150411_101170285_1-Fotos-de--ISEC-Summer-School-Robot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3384376" cy="3265246"/>
          </a:xfrm>
          <a:prstGeom prst="rect">
            <a:avLst/>
          </a:prstGeom>
          <a:noFill/>
        </p:spPr>
      </p:pic>
      <p:sp>
        <p:nvSpPr>
          <p:cNvPr id="7" name="Rectângulo 6"/>
          <p:cNvSpPr/>
          <p:nvPr/>
        </p:nvSpPr>
        <p:spPr>
          <a:xfrm>
            <a:off x="3491880" y="188640"/>
            <a:ext cx="5652120" cy="3265200"/>
          </a:xfrm>
          <a:prstGeom prst="rect">
            <a:avLst/>
          </a:prstGeom>
          <a:solidFill>
            <a:srgbClr val="F27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/>
              <a:t>Robótica </a:t>
            </a:r>
            <a:r>
              <a:rPr lang="pt-PT" b="1" dirty="0" err="1" smtClean="0"/>
              <a:t>Summer</a:t>
            </a:r>
            <a:r>
              <a:rPr lang="pt-PT" b="1" dirty="0" smtClean="0"/>
              <a:t> </a:t>
            </a:r>
            <a:r>
              <a:rPr lang="pt-PT" b="1" dirty="0" err="1" smtClean="0"/>
              <a:t>School</a:t>
            </a:r>
            <a:r>
              <a:rPr lang="pt-PT" b="1" dirty="0" smtClean="0"/>
              <a:t>  / </a:t>
            </a:r>
            <a:r>
              <a:rPr lang="pt-PT" b="1" dirty="0" err="1" smtClean="0"/>
              <a:t>Weekend</a:t>
            </a:r>
            <a:r>
              <a:rPr lang="pt-PT" b="1" dirty="0" smtClean="0"/>
              <a:t> </a:t>
            </a:r>
            <a:r>
              <a:rPr lang="pt-PT" b="1" dirty="0" err="1" smtClean="0"/>
              <a:t>School</a:t>
            </a:r>
            <a:endParaRPr lang="pt-PT" b="1" dirty="0" smtClean="0"/>
          </a:p>
          <a:p>
            <a:endParaRPr lang="pt-PT" dirty="0" smtClean="0"/>
          </a:p>
          <a:p>
            <a:r>
              <a:rPr lang="pt-PT" dirty="0" smtClean="0"/>
              <a:t>Cursos que visam dotar os formandos de um conjunto de ferramentas que lhe permitam aplicar os conhecimentos adquiridos nos diversos módulos do curso e prepará-los para a concepção de plataformas robóticas móveis.</a:t>
            </a:r>
          </a:p>
          <a:p>
            <a:pPr algn="ctr"/>
            <a:endParaRPr lang="pt-PT" dirty="0"/>
          </a:p>
        </p:txBody>
      </p:sp>
      <p:pic>
        <p:nvPicPr>
          <p:cNvPr id="7170" name="Picture 2" descr="C:\Documents and Settings\User\Ambiente de trabalho\Fotos_18_9_2012\DSC_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573015"/>
            <a:ext cx="2376264" cy="1559423"/>
          </a:xfrm>
          <a:prstGeom prst="rect">
            <a:avLst/>
          </a:prstGeom>
          <a:noFill/>
        </p:spPr>
      </p:pic>
      <p:pic>
        <p:nvPicPr>
          <p:cNvPr id="7172" name="Picture 4" descr="F:\Revista ISEC\Iniciativas\SummerSchool\img_05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138142"/>
            <a:ext cx="2376264" cy="1700808"/>
          </a:xfrm>
          <a:prstGeom prst="rect">
            <a:avLst/>
          </a:prstGeom>
          <a:noFill/>
        </p:spPr>
      </p:pic>
      <p:pic>
        <p:nvPicPr>
          <p:cNvPr id="9" name="Picture 3" descr="C:\Documents and Settings\User\Ambiente de trabalho\Fotos_18_9_2012\DSC_01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4375" y="3573016"/>
            <a:ext cx="3855817" cy="3284984"/>
          </a:xfrm>
          <a:prstGeom prst="rect">
            <a:avLst/>
          </a:prstGeom>
          <a:noFill/>
        </p:spPr>
      </p:pic>
      <p:pic>
        <p:nvPicPr>
          <p:cNvPr id="5122" name="Picture 2" descr="F:\Revista ISEC\Iniciativas\SummerSchool\DSC_01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199" y="3600400"/>
            <a:ext cx="2839405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0" y="34290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dirty="0" smtClean="0">
                <a:latin typeface="Berlin Sans FB" pitchFamily="34" charset="0"/>
              </a:rPr>
              <a:t>Relações Internacionais</a:t>
            </a:r>
            <a:endParaRPr lang="pt-PT" sz="6600" dirty="0"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71600" y="2987074"/>
            <a:ext cx="335273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pt-PT" dirty="0" smtClean="0">
              <a:solidFill>
                <a:srgbClr val="5F5F5F"/>
              </a:solidFill>
            </a:endParaRPr>
          </a:p>
          <a:p>
            <a:pPr algn="just">
              <a:spcBef>
                <a:spcPct val="50000"/>
              </a:spcBef>
              <a:buClr>
                <a:srgbClr val="800000"/>
              </a:buClr>
              <a:buFont typeface="Wingdings" pitchFamily="2" charset="2"/>
              <a:buChar char="§"/>
            </a:pPr>
            <a:r>
              <a:rPr lang="pt-PT" b="1" dirty="0" smtClean="0">
                <a:solidFill>
                  <a:srgbClr val="800000"/>
                </a:solidFill>
              </a:rPr>
              <a:t> </a:t>
            </a:r>
            <a:r>
              <a:rPr lang="pt-PT" b="1" dirty="0" err="1" smtClean="0">
                <a:solidFill>
                  <a:srgbClr val="800000"/>
                </a:solidFill>
              </a:rPr>
              <a:t>Vulcanus</a:t>
            </a:r>
            <a:endParaRPr lang="pt-PT" b="1" dirty="0" smtClean="0">
              <a:solidFill>
                <a:srgbClr val="800000"/>
              </a:solidFill>
            </a:endParaRPr>
          </a:p>
          <a:p>
            <a:pPr algn="just">
              <a:spcBef>
                <a:spcPct val="50000"/>
              </a:spcBef>
              <a:buClr>
                <a:srgbClr val="800000"/>
              </a:buClr>
            </a:pPr>
            <a:r>
              <a:rPr lang="pt-PT" dirty="0" smtClean="0">
                <a:solidFill>
                  <a:srgbClr val="5F5F5F"/>
                </a:solidFill>
              </a:rPr>
              <a:t>Este programa de estágios é uma parceria entre a Comissão Europeia e o Ministério Japonês da 	Economia, Comércio e Indústria e proporciona estágios, através do Centro União Europeia – Japão 	para a cooperação industrial, para estudantes universitários da União Europeia em empresas Japonesas.</a:t>
            </a:r>
          </a:p>
          <a:p>
            <a:pPr algn="just"/>
            <a:endParaRPr lang="pt-PT" dirty="0">
              <a:solidFill>
                <a:srgbClr val="5F5F5F"/>
              </a:solidFill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 smtClean="0"/>
              <a:t>         </a:t>
            </a:r>
          </a:p>
          <a:p>
            <a:pPr algn="ctr"/>
            <a:endParaRPr lang="pt-PT" sz="2400" dirty="0" smtClean="0"/>
          </a:p>
          <a:p>
            <a:pPr>
              <a:spcBef>
                <a:spcPct val="50000"/>
              </a:spcBef>
            </a:pPr>
            <a:r>
              <a:rPr lang="pt-PT" sz="2400" b="1" dirty="0" smtClean="0">
                <a:solidFill>
                  <a:schemeClr val="bg1"/>
                </a:solidFill>
              </a:rPr>
              <a:t>           Programas </a:t>
            </a:r>
            <a:r>
              <a:rPr lang="pt-PT" sz="2400" b="1" dirty="0" smtClean="0">
                <a:solidFill>
                  <a:schemeClr val="bg1"/>
                </a:solidFill>
              </a:rPr>
              <a:t>de Mobilidade</a:t>
            </a:r>
          </a:p>
          <a:p>
            <a:pPr algn="ctr"/>
            <a:endParaRPr lang="pt-PT" sz="2400" dirty="0" smtClean="0"/>
          </a:p>
          <a:p>
            <a:pPr algn="ctr"/>
            <a:endParaRPr lang="pt-PT" sz="2400" dirty="0" smtClean="0"/>
          </a:p>
        </p:txBody>
      </p:sp>
      <p:sp>
        <p:nvSpPr>
          <p:cNvPr id="8" name="Rectângulo 7"/>
          <p:cNvSpPr/>
          <p:nvPr/>
        </p:nvSpPr>
        <p:spPr>
          <a:xfrm>
            <a:off x="0" y="785794"/>
            <a:ext cx="864000" cy="60722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772816"/>
            <a:ext cx="18383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F:\Revista ISEC\Iniciativas\DSC_0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73016"/>
            <a:ext cx="4683362" cy="3110359"/>
          </a:xfrm>
          <a:prstGeom prst="rect">
            <a:avLst/>
          </a:prstGeom>
          <a:noFill/>
        </p:spPr>
      </p:pic>
      <p:sp>
        <p:nvSpPr>
          <p:cNvPr id="9" name="Rectângulo 8"/>
          <p:cNvSpPr/>
          <p:nvPr/>
        </p:nvSpPr>
        <p:spPr>
          <a:xfrm>
            <a:off x="899592" y="921260"/>
            <a:ext cx="5184576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800000"/>
              </a:buClr>
              <a:buFont typeface="Wingdings" pitchFamily="2" charset="2"/>
              <a:buChar char="§"/>
            </a:pPr>
            <a:r>
              <a:rPr lang="pt-PT" b="1" dirty="0" smtClean="0">
                <a:solidFill>
                  <a:srgbClr val="800000"/>
                </a:solidFill>
              </a:rPr>
              <a:t> Erasmus</a:t>
            </a:r>
          </a:p>
          <a:p>
            <a:pPr algn="just"/>
            <a:r>
              <a:rPr lang="pt-PT" dirty="0" smtClean="0">
                <a:solidFill>
                  <a:srgbClr val="5F5F5F"/>
                </a:solidFill>
              </a:rPr>
              <a:t>Privilegia a aprendizagem ao longo da vida, 	como meio de fomentar uma cidadania </a:t>
            </a:r>
            <a:r>
              <a:rPr lang="pt-PT" dirty="0" err="1" smtClean="0">
                <a:solidFill>
                  <a:srgbClr val="5F5F5F"/>
                </a:solidFill>
              </a:rPr>
              <a:t>activa</a:t>
            </a:r>
            <a:r>
              <a:rPr lang="pt-PT" dirty="0" smtClean="0">
                <a:solidFill>
                  <a:srgbClr val="5F5F5F"/>
                </a:solidFill>
              </a:rPr>
              <a:t> e aumentar a empregabilidade.</a:t>
            </a:r>
          </a:p>
          <a:p>
            <a:pPr algn="just"/>
            <a:endParaRPr lang="pt-PT" dirty="0" smtClean="0">
              <a:solidFill>
                <a:schemeClr val="bg2"/>
              </a:solidFill>
            </a:endParaRPr>
          </a:p>
          <a:p>
            <a:pPr algn="just">
              <a:lnSpc>
                <a:spcPct val="20000"/>
              </a:lnSpc>
            </a:pPr>
            <a:endParaRPr lang="pt-PT" dirty="0" smtClean="0">
              <a:solidFill>
                <a:schemeClr val="bg2"/>
              </a:solidFill>
            </a:endParaRPr>
          </a:p>
          <a:p>
            <a:pPr algn="just">
              <a:buClr>
                <a:srgbClr val="800000"/>
              </a:buClr>
              <a:buFont typeface="Wingdings" pitchFamily="2" charset="2"/>
              <a:buChar char="§"/>
            </a:pPr>
            <a:r>
              <a:rPr lang="pt-PT" b="1" dirty="0" smtClean="0">
                <a:solidFill>
                  <a:srgbClr val="800000"/>
                </a:solidFill>
              </a:rPr>
              <a:t> Leonardo Da Vinci</a:t>
            </a:r>
          </a:p>
          <a:p>
            <a:pPr algn="just"/>
            <a:r>
              <a:rPr lang="pt-PT" dirty="0" smtClean="0">
                <a:solidFill>
                  <a:srgbClr val="5F5F5F"/>
                </a:solidFill>
              </a:rPr>
              <a:t>Programa comunitário de </a:t>
            </a:r>
            <a:r>
              <a:rPr lang="pt-PT" dirty="0" err="1" smtClean="0">
                <a:solidFill>
                  <a:srgbClr val="5F5F5F"/>
                </a:solidFill>
              </a:rPr>
              <a:t>Acção</a:t>
            </a:r>
            <a:r>
              <a:rPr lang="pt-PT" dirty="0" smtClean="0">
                <a:solidFill>
                  <a:srgbClr val="5F5F5F"/>
                </a:solidFill>
              </a:rPr>
              <a:t> em Matéria de Formação Profissional.</a:t>
            </a:r>
            <a:endParaRPr lang="pt-PT" dirty="0" smtClean="0">
              <a:solidFill>
                <a:srgbClr val="5F5F5F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[bandeira-portugal[1][1].jpg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3025" y="1556792"/>
            <a:ext cx="14509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09815" y="1879617"/>
            <a:ext cx="2771775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800000"/>
              </a:buClr>
              <a:buFont typeface="Wingdings" pitchFamily="2" charset="2"/>
              <a:buNone/>
            </a:pPr>
            <a:r>
              <a:rPr lang="pt-PT" sz="3000" dirty="0">
                <a:solidFill>
                  <a:srgbClr val="5F5F5F"/>
                </a:solidFill>
              </a:rPr>
              <a:t> Alemanha</a:t>
            </a:r>
          </a:p>
          <a:p>
            <a:pPr algn="just">
              <a:spcBef>
                <a:spcPct val="50000"/>
              </a:spcBef>
              <a:buClr>
                <a:srgbClr val="800000"/>
              </a:buClr>
              <a:buFont typeface="Wingdings" pitchFamily="2" charset="2"/>
              <a:buNone/>
            </a:pPr>
            <a:r>
              <a:rPr lang="pt-PT" sz="3000" dirty="0">
                <a:solidFill>
                  <a:srgbClr val="5F5F5F"/>
                </a:solidFill>
              </a:rPr>
              <a:t> Espanha</a:t>
            </a:r>
          </a:p>
          <a:p>
            <a:pPr algn="just">
              <a:spcBef>
                <a:spcPct val="50000"/>
              </a:spcBef>
              <a:buClr>
                <a:srgbClr val="800000"/>
              </a:buClr>
              <a:buFont typeface="Wingdings" pitchFamily="2" charset="2"/>
              <a:buNone/>
            </a:pPr>
            <a:r>
              <a:rPr lang="pt-PT" sz="3000" dirty="0">
                <a:solidFill>
                  <a:srgbClr val="5F5F5F"/>
                </a:solidFill>
              </a:rPr>
              <a:t> Finlândia</a:t>
            </a:r>
          </a:p>
          <a:p>
            <a:pPr algn="just">
              <a:spcBef>
                <a:spcPct val="50000"/>
              </a:spcBef>
              <a:buClr>
                <a:srgbClr val="800000"/>
              </a:buClr>
              <a:buFont typeface="Wingdings" pitchFamily="2" charset="2"/>
              <a:buNone/>
            </a:pPr>
            <a:r>
              <a:rPr lang="pt-PT" sz="3000" dirty="0">
                <a:solidFill>
                  <a:srgbClr val="5F5F5F"/>
                </a:solidFill>
              </a:rPr>
              <a:t> França</a:t>
            </a:r>
          </a:p>
          <a:p>
            <a:pPr algn="just">
              <a:spcBef>
                <a:spcPct val="50000"/>
              </a:spcBef>
              <a:buClr>
                <a:srgbClr val="800000"/>
              </a:buClr>
              <a:buFont typeface="Wingdings" pitchFamily="2" charset="2"/>
              <a:buNone/>
            </a:pPr>
            <a:r>
              <a:rPr lang="pt-PT" sz="3000" dirty="0">
                <a:solidFill>
                  <a:srgbClr val="5F5F5F"/>
                </a:solidFill>
              </a:rPr>
              <a:t> Itália</a:t>
            </a:r>
          </a:p>
          <a:p>
            <a:pPr algn="just">
              <a:spcBef>
                <a:spcPct val="50000"/>
              </a:spcBef>
              <a:buClr>
                <a:srgbClr val="800000"/>
              </a:buClr>
              <a:buFont typeface="Wingdings" pitchFamily="2" charset="2"/>
              <a:buNone/>
            </a:pPr>
            <a:r>
              <a:rPr lang="pt-PT" sz="3000" dirty="0">
                <a:solidFill>
                  <a:srgbClr val="5F5F5F"/>
                </a:solidFill>
              </a:rPr>
              <a:t> Holanda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470557" y="1743075"/>
            <a:ext cx="3744913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800000"/>
              </a:buClr>
              <a:buFont typeface="Wingdings" pitchFamily="2" charset="2"/>
              <a:buNone/>
            </a:pPr>
            <a:r>
              <a:rPr lang="pt-PT" sz="2800" dirty="0">
                <a:solidFill>
                  <a:schemeClr val="bg2"/>
                </a:solidFill>
              </a:rPr>
              <a:t> </a:t>
            </a:r>
            <a:r>
              <a:rPr lang="pt-PT" sz="3000" dirty="0">
                <a:solidFill>
                  <a:srgbClr val="5F5F5F"/>
                </a:solidFill>
              </a:rPr>
              <a:t>Noruega</a:t>
            </a:r>
          </a:p>
          <a:p>
            <a:pPr algn="just">
              <a:spcBef>
                <a:spcPct val="50000"/>
              </a:spcBef>
              <a:buClr>
                <a:srgbClr val="800000"/>
              </a:buClr>
              <a:buFont typeface="Wingdings" pitchFamily="2" charset="2"/>
              <a:buNone/>
            </a:pPr>
            <a:r>
              <a:rPr lang="pt-PT" sz="3000" dirty="0">
                <a:solidFill>
                  <a:srgbClr val="5F5F5F"/>
                </a:solidFill>
              </a:rPr>
              <a:t> Países Baixos</a:t>
            </a:r>
          </a:p>
          <a:p>
            <a:pPr algn="just">
              <a:spcBef>
                <a:spcPct val="50000"/>
              </a:spcBef>
              <a:buClr>
                <a:srgbClr val="800000"/>
              </a:buClr>
              <a:buFont typeface="Wingdings" pitchFamily="2" charset="2"/>
              <a:buNone/>
            </a:pPr>
            <a:r>
              <a:rPr lang="pt-PT" sz="3000" dirty="0">
                <a:solidFill>
                  <a:srgbClr val="5F5F5F"/>
                </a:solidFill>
              </a:rPr>
              <a:t> Polónia</a:t>
            </a:r>
          </a:p>
          <a:p>
            <a:pPr algn="just">
              <a:spcBef>
                <a:spcPct val="50000"/>
              </a:spcBef>
              <a:buClr>
                <a:srgbClr val="800000"/>
              </a:buClr>
              <a:buFont typeface="Wingdings" pitchFamily="2" charset="2"/>
              <a:buNone/>
            </a:pPr>
            <a:r>
              <a:rPr lang="pt-PT" sz="3000" dirty="0">
                <a:solidFill>
                  <a:srgbClr val="5F5F5F"/>
                </a:solidFill>
              </a:rPr>
              <a:t> Reino Unido</a:t>
            </a:r>
          </a:p>
          <a:p>
            <a:pPr algn="just">
              <a:spcBef>
                <a:spcPct val="50000"/>
              </a:spcBef>
              <a:buClr>
                <a:srgbClr val="800000"/>
              </a:buClr>
              <a:buFont typeface="Wingdings" pitchFamily="2" charset="2"/>
              <a:buNone/>
            </a:pPr>
            <a:r>
              <a:rPr lang="pt-PT" sz="3000" dirty="0">
                <a:solidFill>
                  <a:srgbClr val="5F5F5F"/>
                </a:solidFill>
              </a:rPr>
              <a:t> República Checa</a:t>
            </a:r>
          </a:p>
          <a:p>
            <a:pPr algn="just">
              <a:spcBef>
                <a:spcPct val="50000"/>
              </a:spcBef>
              <a:buClr>
                <a:srgbClr val="800000"/>
              </a:buClr>
              <a:buFont typeface="Wingdings" pitchFamily="2" charset="2"/>
              <a:buNone/>
            </a:pPr>
            <a:r>
              <a:rPr lang="pt-PT" sz="3000" dirty="0">
                <a:solidFill>
                  <a:srgbClr val="5F5F5F"/>
                </a:solidFill>
              </a:rPr>
              <a:t> Roménia</a:t>
            </a:r>
          </a:p>
          <a:p>
            <a:pPr algn="just">
              <a:spcBef>
                <a:spcPct val="50000"/>
              </a:spcBef>
              <a:buClr>
                <a:srgbClr val="800000"/>
              </a:buClr>
              <a:buFont typeface="Wingdings" pitchFamily="2" charset="2"/>
              <a:buNone/>
            </a:pPr>
            <a:r>
              <a:rPr lang="pt-PT" sz="3000" dirty="0">
                <a:solidFill>
                  <a:srgbClr val="5F5F5F"/>
                </a:solidFill>
              </a:rPr>
              <a:t> Turquia</a:t>
            </a:r>
          </a:p>
        </p:txBody>
      </p: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1628802" y="1908192"/>
            <a:ext cx="544513" cy="3935412"/>
            <a:chOff x="194" y="1502"/>
            <a:chExt cx="343" cy="2479"/>
          </a:xfrm>
        </p:grpSpPr>
        <p:pic>
          <p:nvPicPr>
            <p:cNvPr id="8" name="Picture 11" descr="espanha_bandei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" y="1972"/>
              <a:ext cx="269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Ver imagem em tamanho real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4" y="1502"/>
              <a:ext cx="334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 descr="Ver imagem em tamanho real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9" y="2372"/>
              <a:ext cx="296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7" descr="Ver imagem em tamanho real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1" y="2796"/>
              <a:ext cx="309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1" descr="Ver imagem em tamanho real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01" y="3206"/>
              <a:ext cx="32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3" descr="Ver imagem em tamanho real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3" y="3647"/>
              <a:ext cx="334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4899057" y="1771650"/>
            <a:ext cx="725488" cy="4640263"/>
            <a:chOff x="2486" y="1116"/>
            <a:chExt cx="457" cy="2923"/>
          </a:xfrm>
        </p:grpSpPr>
        <p:pic>
          <p:nvPicPr>
            <p:cNvPr id="15" name="Picture 25" descr="Ver imagem em tamanho real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538" y="1941"/>
              <a:ext cx="374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7" descr="Bandeira Romenia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513" y="3220"/>
              <a:ext cx="405" cy="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31" descr="Ver imagem em tamanho real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486" y="2398"/>
              <a:ext cx="457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33" descr="Ver imagem em tamanho real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522" y="2794"/>
              <a:ext cx="390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5" descr="bandeira-turquia">
              <a:hlinkClick r:id="rId21"/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549" y="3679"/>
              <a:ext cx="36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6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2549" y="1116"/>
              <a:ext cx="322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8" descr="Netherlands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558" y="1527"/>
              <a:ext cx="349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Rectângulo 22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 smtClean="0"/>
              <a:t>         </a:t>
            </a:r>
          </a:p>
          <a:p>
            <a:pPr algn="ctr"/>
            <a:endParaRPr lang="pt-PT" sz="2400" dirty="0" smtClean="0"/>
          </a:p>
          <a:p>
            <a:pPr>
              <a:spcBef>
                <a:spcPct val="50000"/>
              </a:spcBef>
            </a:pPr>
            <a:r>
              <a:rPr lang="pt-PT" sz="2400" b="1" dirty="0" smtClean="0">
                <a:solidFill>
                  <a:schemeClr val="bg1"/>
                </a:solidFill>
              </a:rPr>
              <a:t>           Protocolos </a:t>
            </a:r>
            <a:r>
              <a:rPr lang="pt-PT" sz="2400" b="1" dirty="0" smtClean="0">
                <a:solidFill>
                  <a:schemeClr val="bg1"/>
                </a:solidFill>
              </a:rPr>
              <a:t>– Erasmus</a:t>
            </a:r>
          </a:p>
          <a:p>
            <a:pPr algn="ctr"/>
            <a:endParaRPr lang="pt-PT" sz="2400" dirty="0" smtClean="0"/>
          </a:p>
          <a:p>
            <a:pPr algn="ctr"/>
            <a:endParaRPr lang="pt-PT" sz="2400" dirty="0" smtClean="0"/>
          </a:p>
        </p:txBody>
      </p:sp>
      <p:sp>
        <p:nvSpPr>
          <p:cNvPr id="24" name="Rectângulo 23"/>
          <p:cNvSpPr/>
          <p:nvPr/>
        </p:nvSpPr>
        <p:spPr>
          <a:xfrm>
            <a:off x="0" y="785794"/>
            <a:ext cx="864000" cy="60722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ângulo 22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 smtClean="0"/>
              <a:t>         </a:t>
            </a:r>
          </a:p>
          <a:p>
            <a:pPr algn="ctr"/>
            <a:endParaRPr lang="pt-PT" sz="2400" dirty="0" smtClean="0"/>
          </a:p>
          <a:p>
            <a:pPr>
              <a:spcBef>
                <a:spcPct val="50000"/>
              </a:spcBef>
            </a:pPr>
            <a:r>
              <a:rPr lang="pt-PT" sz="2400" b="1" dirty="0" smtClean="0">
                <a:solidFill>
                  <a:schemeClr val="bg1"/>
                </a:solidFill>
              </a:rPr>
              <a:t> </a:t>
            </a:r>
            <a:r>
              <a:rPr lang="pt-PT" sz="2400" b="1" dirty="0" smtClean="0">
                <a:solidFill>
                  <a:schemeClr val="bg1"/>
                </a:solidFill>
              </a:rPr>
              <a:t>          </a:t>
            </a:r>
            <a:r>
              <a:rPr lang="pt-PT" sz="2400" b="1" dirty="0" smtClean="0">
                <a:solidFill>
                  <a:schemeClr val="bg1"/>
                </a:solidFill>
              </a:rPr>
              <a:t>Protocolos </a:t>
            </a:r>
            <a:r>
              <a:rPr lang="pt-PT" sz="2400" b="1" dirty="0" smtClean="0">
                <a:solidFill>
                  <a:schemeClr val="bg1"/>
                </a:solidFill>
              </a:rPr>
              <a:t>– Erasmus</a:t>
            </a:r>
          </a:p>
          <a:p>
            <a:pPr algn="ctr"/>
            <a:endParaRPr lang="pt-PT" sz="2400" dirty="0" smtClean="0"/>
          </a:p>
          <a:p>
            <a:pPr algn="ctr"/>
            <a:endParaRPr lang="pt-PT" sz="2400" dirty="0" smtClean="0"/>
          </a:p>
        </p:txBody>
      </p:sp>
      <p:sp>
        <p:nvSpPr>
          <p:cNvPr id="24" name="Rectângulo 23"/>
          <p:cNvSpPr/>
          <p:nvPr/>
        </p:nvSpPr>
        <p:spPr>
          <a:xfrm>
            <a:off x="0" y="785794"/>
            <a:ext cx="864000" cy="60722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122" name="Picture 2" descr="F:\Revista ISEC\Internacionalização\Alunos Erasmus\DSC_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3964509" cy="2632947"/>
          </a:xfrm>
          <a:prstGeom prst="rect">
            <a:avLst/>
          </a:prstGeom>
          <a:noFill/>
        </p:spPr>
      </p:pic>
      <p:pic>
        <p:nvPicPr>
          <p:cNvPr id="5123" name="Picture 3" descr="F:\Revista ISEC\Internacionalização\Alunos Erasmus\ERASMUS 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8741" y="2708920"/>
            <a:ext cx="3855259" cy="2560391"/>
          </a:xfrm>
          <a:prstGeom prst="rect">
            <a:avLst/>
          </a:prstGeom>
          <a:noFill/>
        </p:spPr>
      </p:pic>
      <p:pic>
        <p:nvPicPr>
          <p:cNvPr id="5124" name="Picture 4" descr="F:\Revista ISEC\Internacionalização\Alunos Erasmus\ERASMUS 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005064"/>
            <a:ext cx="3960439" cy="2750319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9" descr="[bandeira-portugal[1][1].jpg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1329953"/>
            <a:ext cx="14509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71600" y="2492896"/>
            <a:ext cx="3096344" cy="3217540"/>
            <a:chOff x="295" y="845"/>
            <a:chExt cx="2676" cy="2661"/>
          </a:xfrm>
        </p:grpSpPr>
        <p:pic>
          <p:nvPicPr>
            <p:cNvPr id="9" name="Picture 9" descr="mapaeurop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5" y="845"/>
              <a:ext cx="2676" cy="2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2018" y="1616"/>
              <a:ext cx="46" cy="45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1474" y="2115"/>
              <a:ext cx="46" cy="45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1020" y="2160"/>
              <a:ext cx="46" cy="45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066" y="2523"/>
              <a:ext cx="46" cy="45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385" y="2886"/>
              <a:ext cx="46" cy="45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</p:grp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3923928" y="1772816"/>
            <a:ext cx="4895081" cy="36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charset="0"/>
              <a:buChar char="∙"/>
            </a:pPr>
            <a:r>
              <a:rPr lang="pt-PT" dirty="0"/>
              <a:t>Instituto Politécnico de Coimbra, Portugal</a:t>
            </a:r>
            <a:endParaRPr lang="en-US" dirty="0"/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charset="0"/>
              <a:buChar char="∙"/>
            </a:pPr>
            <a:r>
              <a:rPr lang="en-US" dirty="0"/>
              <a:t>University of Applied Sciences Hamburg, </a:t>
            </a:r>
            <a:r>
              <a:rPr lang="en-US" dirty="0" err="1"/>
              <a:t>Alemanha</a:t>
            </a:r>
            <a:endParaRPr lang="en-US" dirty="0"/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charset="0"/>
              <a:buChar char="∙"/>
            </a:pPr>
            <a:r>
              <a:rPr lang="en-US" dirty="0"/>
              <a:t>University of </a:t>
            </a:r>
            <a:r>
              <a:rPr lang="en-US" dirty="0" err="1"/>
              <a:t>Huddersfield</a:t>
            </a:r>
            <a:r>
              <a:rPr lang="en-US" dirty="0"/>
              <a:t>, </a:t>
            </a:r>
            <a:r>
              <a:rPr lang="en-US" dirty="0" err="1"/>
              <a:t>Inglaterra</a:t>
            </a:r>
            <a:endParaRPr lang="en-US" dirty="0"/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charset="0"/>
              <a:buChar char="∙"/>
            </a:pPr>
            <a:r>
              <a:rPr lang="en-US" dirty="0" err="1"/>
              <a:t>Université</a:t>
            </a:r>
            <a:r>
              <a:rPr lang="en-US" dirty="0"/>
              <a:t> François </a:t>
            </a:r>
            <a:r>
              <a:rPr lang="en-US" dirty="0" err="1"/>
              <a:t>Rablais</a:t>
            </a:r>
            <a:r>
              <a:rPr lang="en-US" dirty="0"/>
              <a:t>, Blois – Tours, </a:t>
            </a:r>
            <a:r>
              <a:rPr lang="en-US" dirty="0" err="1"/>
              <a:t>França</a:t>
            </a:r>
            <a:endParaRPr lang="en-US" dirty="0"/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charset="0"/>
              <a:buChar char="∙"/>
            </a:pPr>
            <a:r>
              <a:rPr lang="en-US" dirty="0"/>
              <a:t>Turku </a:t>
            </a:r>
            <a:r>
              <a:rPr lang="en-US" dirty="0" err="1"/>
              <a:t>Polythecnic</a:t>
            </a:r>
            <a:r>
              <a:rPr lang="en-US" dirty="0"/>
              <a:t>, </a:t>
            </a:r>
            <a:r>
              <a:rPr lang="en-US" dirty="0" err="1"/>
              <a:t>Finlândia</a:t>
            </a:r>
            <a:endParaRPr lang="en-US" dirty="0"/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charset="0"/>
              <a:buChar char="∙"/>
            </a:pPr>
            <a:endParaRPr lang="en-US" dirty="0"/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charset="0"/>
              <a:buChar char="∙"/>
            </a:pPr>
            <a:r>
              <a:rPr lang="en-US" dirty="0"/>
              <a:t>Utrecht, </a:t>
            </a:r>
            <a:r>
              <a:rPr lang="en-US" dirty="0" err="1"/>
              <a:t>Holanda</a:t>
            </a:r>
            <a:r>
              <a:rPr lang="en-US" dirty="0"/>
              <a:t>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charset="0"/>
              <a:buChar char="∙"/>
            </a:pPr>
            <a:r>
              <a:rPr lang="pt-PT" dirty="0"/>
              <a:t>Lille, França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charset="0"/>
              <a:buChar char="∙"/>
            </a:pPr>
            <a:r>
              <a:rPr lang="pt-PT" dirty="0"/>
              <a:t>Metz, França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charset="0"/>
              <a:buChar char="∙"/>
            </a:pPr>
            <a:r>
              <a:rPr lang="pt-PT" dirty="0"/>
              <a:t>Odense, Dinamarca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charset="0"/>
              <a:buChar char="∙"/>
            </a:pPr>
            <a:r>
              <a:rPr lang="pt-PT" dirty="0" err="1"/>
              <a:t>Lodz</a:t>
            </a:r>
            <a:r>
              <a:rPr lang="pt-PT" dirty="0"/>
              <a:t>, Polónia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charset="0"/>
              <a:buChar char="∙"/>
            </a:pPr>
            <a:r>
              <a:rPr lang="pt-PT" dirty="0" err="1"/>
              <a:t>Burno</a:t>
            </a:r>
            <a:r>
              <a:rPr lang="pt-PT" dirty="0"/>
              <a:t>, República Checa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charset="0"/>
              <a:buChar char="∙"/>
            </a:pPr>
            <a:r>
              <a:rPr lang="pt-PT" dirty="0"/>
              <a:t>Lucerna, Suíça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charset="0"/>
              <a:buChar char="∙"/>
            </a:pPr>
            <a:r>
              <a:rPr lang="pt-PT" dirty="0"/>
              <a:t>Universidade de Leon, Espanha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Arial" charset="0"/>
              <a:buChar char="∙"/>
            </a:pPr>
            <a:r>
              <a:rPr lang="pt-PT" dirty="0"/>
              <a:t>Burgos, Espanha </a:t>
            </a:r>
            <a:endParaRPr lang="en-US" dirty="0"/>
          </a:p>
        </p:txBody>
      </p:sp>
      <p:pic>
        <p:nvPicPr>
          <p:cNvPr id="21" name="Picture 6" descr="https://www.isec.pt/logoECS.gif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7236296" y="4797152"/>
            <a:ext cx="1468438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ângulo 10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 smtClean="0"/>
              <a:t>         </a:t>
            </a:r>
          </a:p>
          <a:p>
            <a:pPr algn="ctr"/>
            <a:endParaRPr lang="pt-PT" sz="2400" dirty="0" smtClean="0"/>
          </a:p>
          <a:p>
            <a:pPr>
              <a:spcBef>
                <a:spcPct val="50000"/>
              </a:spcBef>
            </a:pPr>
            <a:r>
              <a:rPr lang="pt-PT" sz="2400" b="1" dirty="0" smtClean="0">
                <a:solidFill>
                  <a:schemeClr val="bg1"/>
                </a:solidFill>
              </a:rPr>
              <a:t> </a:t>
            </a:r>
            <a:r>
              <a:rPr lang="pt-PT" sz="2400" b="1" dirty="0" smtClean="0">
                <a:solidFill>
                  <a:schemeClr val="bg1"/>
                </a:solidFill>
              </a:rPr>
              <a:t>          </a:t>
            </a:r>
            <a:r>
              <a:rPr lang="pt-PT" sz="2400" b="1" dirty="0" smtClean="0"/>
              <a:t>Uma experiência internacional</a:t>
            </a:r>
            <a:endParaRPr lang="pt-PT" sz="2400" b="1" dirty="0" smtClean="0">
              <a:solidFill>
                <a:schemeClr val="bg1"/>
              </a:solidFill>
            </a:endParaRPr>
          </a:p>
          <a:p>
            <a:pPr algn="ctr"/>
            <a:endParaRPr lang="pt-PT" sz="2400" dirty="0" smtClean="0"/>
          </a:p>
          <a:p>
            <a:pPr algn="ctr"/>
            <a:endParaRPr lang="pt-PT" sz="2400" dirty="0" smtClean="0"/>
          </a:p>
        </p:txBody>
      </p:sp>
      <p:sp>
        <p:nvSpPr>
          <p:cNvPr id="12" name="Rectângulo 11"/>
          <p:cNvSpPr/>
          <p:nvPr/>
        </p:nvSpPr>
        <p:spPr>
          <a:xfrm>
            <a:off x="0" y="785794"/>
            <a:ext cx="864000" cy="60722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ângulo 19"/>
          <p:cNvSpPr/>
          <p:nvPr/>
        </p:nvSpPr>
        <p:spPr>
          <a:xfrm>
            <a:off x="1187624" y="1124744"/>
            <a:ext cx="2932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dirty="0" smtClean="0"/>
              <a:t>Curso Europeu</a:t>
            </a:r>
            <a:endParaRPr lang="pt-PT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utoUpdateAnimBg="0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0" y="3356992"/>
            <a:ext cx="9144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PT" sz="5400" dirty="0" smtClean="0">
                <a:latin typeface="Berlin Sans FB" pitchFamily="34" charset="0"/>
              </a:rPr>
              <a:t>Outras actividades…</a:t>
            </a:r>
            <a:endParaRPr lang="pt-PT" sz="5400" dirty="0"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0" y="260648"/>
            <a:ext cx="57864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600" dirty="0" smtClean="0">
                <a:solidFill>
                  <a:schemeClr val="bg1"/>
                </a:solidFill>
                <a:latin typeface="Berlin Sans FB" pitchFamily="34" charset="0"/>
              </a:rPr>
              <a:t>Licenciaturas</a:t>
            </a:r>
            <a:endParaRPr lang="pt-PT" sz="66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0" y="3429000"/>
            <a:ext cx="9144000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CURSOS ACREDITADOS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800000"/>
              </a:buClr>
              <a:buSzTx/>
              <a:tabLst/>
              <a:defRPr/>
            </a:pPr>
            <a:r>
              <a:rPr kumimoji="0" lang="pt-PT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           </a:t>
            </a:r>
            <a:r>
              <a:rPr kumimoji="0" lang="pt-PT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ANET</a:t>
            </a:r>
            <a:r>
              <a:rPr kumimoji="0" lang="pt-PT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– Associação Nacional de Engenheiros Técnicos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800000"/>
              </a:buClr>
              <a:buSzTx/>
              <a:buFont typeface="Wingdings" pitchFamily="2" charset="2"/>
              <a:buNone/>
              <a:tabLst/>
              <a:defRPr/>
            </a:pPr>
            <a:endParaRPr kumimoji="0" lang="pt-PT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800000"/>
              </a:buClr>
              <a:buSzTx/>
              <a:buFont typeface="Wingdings" pitchFamily="2" charset="2"/>
              <a:buNone/>
              <a:tabLst/>
              <a:defRPr/>
            </a:pPr>
            <a:endParaRPr kumimoji="0" lang="pt-PT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800000"/>
              </a:buClr>
              <a:buSzTx/>
              <a:tabLst/>
              <a:defRPr/>
            </a:pPr>
            <a:r>
              <a:rPr lang="pt-PT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		  </a:t>
            </a:r>
            <a:r>
              <a:rPr kumimoji="0" lang="pt-PT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FEANI-</a:t>
            </a:r>
            <a:r>
              <a:rPr kumimoji="0" lang="pt-PT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Federação Europeia das Associações Nacionais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800000"/>
              </a:buClr>
              <a:buSzTx/>
              <a:tabLst/>
              <a:defRPr/>
            </a:pPr>
            <a:r>
              <a:rPr lang="pt-PT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                       </a:t>
            </a:r>
            <a:r>
              <a:rPr kumimoji="0" lang="pt-PT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de Engenharia</a:t>
            </a:r>
          </a:p>
        </p:txBody>
      </p:sp>
      <p:pic>
        <p:nvPicPr>
          <p:cNvPr id="7" name="Picture 13" descr="logotipo_anet_jp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77072"/>
            <a:ext cx="874160" cy="87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Public\Pictures\FEA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223385"/>
            <a:ext cx="936104" cy="941919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83568" y="3140968"/>
            <a:ext cx="4608512" cy="3456384"/>
          </a:xfrm>
        </p:spPr>
        <p:txBody>
          <a:bodyPr/>
          <a:lstStyle/>
          <a:p>
            <a:pPr lvl="1">
              <a:lnSpc>
                <a:spcPct val="90000"/>
              </a:lnSpc>
              <a:buClr>
                <a:srgbClr val="5F5F5F"/>
              </a:buClr>
              <a:buFont typeface="Wingdings" pitchFamily="2" charset="2"/>
              <a:buChar char="§"/>
            </a:pPr>
            <a:r>
              <a:rPr lang="pt-PT" sz="3200" dirty="0" smtClean="0">
                <a:solidFill>
                  <a:srgbClr val="800000"/>
                </a:solidFill>
              </a:rPr>
              <a:t>Alemão</a:t>
            </a:r>
          </a:p>
          <a:p>
            <a:pPr lvl="1">
              <a:lnSpc>
                <a:spcPct val="90000"/>
              </a:lnSpc>
              <a:buClr>
                <a:srgbClr val="5F5F5F"/>
              </a:buClr>
              <a:buFont typeface="Wingdings" pitchFamily="2" charset="2"/>
              <a:buChar char="§"/>
            </a:pPr>
            <a:r>
              <a:rPr lang="pt-PT" sz="3200" dirty="0" smtClean="0">
                <a:solidFill>
                  <a:srgbClr val="800000"/>
                </a:solidFill>
              </a:rPr>
              <a:t>Francês</a:t>
            </a:r>
          </a:p>
          <a:p>
            <a:pPr lvl="1">
              <a:lnSpc>
                <a:spcPct val="90000"/>
              </a:lnSpc>
              <a:buClr>
                <a:srgbClr val="5F5F5F"/>
              </a:buClr>
              <a:buFont typeface="Wingdings" pitchFamily="2" charset="2"/>
              <a:buChar char="§"/>
            </a:pPr>
            <a:r>
              <a:rPr lang="pt-PT" sz="3200" dirty="0" smtClean="0">
                <a:solidFill>
                  <a:srgbClr val="800000"/>
                </a:solidFill>
              </a:rPr>
              <a:t>Inglês</a:t>
            </a:r>
          </a:p>
          <a:p>
            <a:pPr lvl="1">
              <a:lnSpc>
                <a:spcPct val="90000"/>
              </a:lnSpc>
              <a:buClr>
                <a:srgbClr val="5F5F5F"/>
              </a:buClr>
              <a:buFont typeface="Wingdings" pitchFamily="2" charset="2"/>
              <a:buChar char="§"/>
            </a:pPr>
            <a:r>
              <a:rPr lang="pt-PT" sz="3200" dirty="0" smtClean="0">
                <a:solidFill>
                  <a:srgbClr val="800000"/>
                </a:solidFill>
              </a:rPr>
              <a:t>Espanhol</a:t>
            </a:r>
          </a:p>
          <a:p>
            <a:pPr lvl="1">
              <a:lnSpc>
                <a:spcPct val="90000"/>
              </a:lnSpc>
              <a:buClr>
                <a:srgbClr val="5F5F5F"/>
              </a:buClr>
              <a:buFont typeface="Wingdings" pitchFamily="2" charset="2"/>
              <a:buChar char="§"/>
            </a:pPr>
            <a:r>
              <a:rPr lang="pt-PT" sz="3200" dirty="0" smtClean="0">
                <a:solidFill>
                  <a:srgbClr val="800000"/>
                </a:solidFill>
              </a:rPr>
              <a:t>Italiano </a:t>
            </a:r>
          </a:p>
          <a:p>
            <a:pPr lvl="1">
              <a:lnSpc>
                <a:spcPct val="90000"/>
              </a:lnSpc>
              <a:buClr>
                <a:srgbClr val="5F5F5F"/>
              </a:buClr>
              <a:buFont typeface="Wingdings" pitchFamily="2" charset="2"/>
              <a:buChar char="§"/>
            </a:pPr>
            <a:endParaRPr lang="pt-PT" sz="3200" dirty="0" smtClean="0">
              <a:solidFill>
                <a:srgbClr val="800000"/>
              </a:solidFill>
            </a:endParaRPr>
          </a:p>
          <a:p>
            <a:endParaRPr lang="pt-PT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Public\Pictures\torre_de_bab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1150" y="1844824"/>
            <a:ext cx="4637188" cy="5013176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323528" y="404664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>
                <a:solidFill>
                  <a:schemeClr val="bg1"/>
                </a:solidFill>
              </a:rPr>
              <a:t>Cursos </a:t>
            </a:r>
            <a:r>
              <a:rPr lang="pt-PT" sz="3600" b="1" dirty="0" smtClean="0">
                <a:solidFill>
                  <a:schemeClr val="bg1"/>
                </a:solidFill>
              </a:rPr>
              <a:t>Livres</a:t>
            </a:r>
            <a:r>
              <a:rPr lang="pt-PT" sz="3600" dirty="0" smtClean="0">
                <a:solidFill>
                  <a:schemeClr val="bg1"/>
                </a:solidFill>
              </a:rPr>
              <a:t> de Línguas</a:t>
            </a:r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323528" y="404664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 smtClean="0">
                <a:solidFill>
                  <a:schemeClr val="bg1"/>
                </a:solidFill>
              </a:rPr>
              <a:t>Vertente cultural… </a:t>
            </a:r>
            <a:endParaRPr lang="pt-PT" sz="3600" dirty="0" smtClean="0">
              <a:solidFill>
                <a:schemeClr val="bg1"/>
              </a:solidFill>
            </a:endParaRPr>
          </a:p>
          <a:p>
            <a:endParaRPr lang="pt-PT" dirty="0"/>
          </a:p>
        </p:txBody>
      </p:sp>
      <p:sp>
        <p:nvSpPr>
          <p:cNvPr id="10" name="Rectângulo 9"/>
          <p:cNvSpPr/>
          <p:nvPr/>
        </p:nvSpPr>
        <p:spPr>
          <a:xfrm>
            <a:off x="4247222" y="1700808"/>
            <a:ext cx="385317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r">
              <a:lnSpc>
                <a:spcPct val="90000"/>
              </a:lnSpc>
              <a:buClr>
                <a:srgbClr val="5F5F5F"/>
              </a:buClr>
              <a:buFont typeface="Wingdings" pitchFamily="2" charset="2"/>
              <a:buChar char="§"/>
            </a:pPr>
            <a:r>
              <a:rPr lang="pt-PT" sz="3200" dirty="0" smtClean="0">
                <a:solidFill>
                  <a:srgbClr val="800000"/>
                </a:solidFill>
              </a:rPr>
              <a:t>Escola de Guitarra</a:t>
            </a:r>
          </a:p>
        </p:txBody>
      </p:sp>
      <p:pic>
        <p:nvPicPr>
          <p:cNvPr id="1027" name="Picture 3" descr="F:\Revista ISEC\Cultural\DSC_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3816424" cy="2534600"/>
          </a:xfrm>
          <a:prstGeom prst="rect">
            <a:avLst/>
          </a:prstGeom>
          <a:noFill/>
        </p:spPr>
      </p:pic>
      <p:pic>
        <p:nvPicPr>
          <p:cNvPr id="1029" name="Picture 5" descr="F:\Revista ISEC\Internacionalização\Semana europeia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780928"/>
            <a:ext cx="4770684" cy="3168352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323528" y="404664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 smtClean="0">
                <a:solidFill>
                  <a:schemeClr val="bg1"/>
                </a:solidFill>
              </a:rPr>
              <a:t>Vertente cultural… </a:t>
            </a:r>
            <a:endParaRPr lang="pt-PT" sz="3600" dirty="0" smtClean="0">
              <a:solidFill>
                <a:schemeClr val="bg1"/>
              </a:solidFill>
            </a:endParaRPr>
          </a:p>
          <a:p>
            <a:endParaRPr lang="pt-PT" dirty="0"/>
          </a:p>
        </p:txBody>
      </p:sp>
      <p:pic>
        <p:nvPicPr>
          <p:cNvPr id="8" name="Picture 14" descr="co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413012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ângulo 8"/>
          <p:cNvSpPr/>
          <p:nvPr/>
        </p:nvSpPr>
        <p:spPr>
          <a:xfrm>
            <a:off x="3923928" y="1628800"/>
            <a:ext cx="426892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  <a:buClr>
                <a:srgbClr val="5F5F5F"/>
              </a:buClr>
              <a:buFont typeface="Wingdings" pitchFamily="2" charset="2"/>
              <a:buChar char="§"/>
            </a:pPr>
            <a:r>
              <a:rPr lang="pt-PT" sz="3200" dirty="0" smtClean="0">
                <a:solidFill>
                  <a:srgbClr val="800000"/>
                </a:solidFill>
              </a:rPr>
              <a:t>Coro do ISEC – CISEC</a:t>
            </a:r>
          </a:p>
        </p:txBody>
      </p:sp>
      <p:pic>
        <p:nvPicPr>
          <p:cNvPr id="2050" name="Picture 2" descr="F:\Revista ISEC\Cultural\DSC_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1741" y="2492896"/>
            <a:ext cx="4662259" cy="3096344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323528" y="404664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 smtClean="0">
                <a:solidFill>
                  <a:schemeClr val="bg1"/>
                </a:solidFill>
              </a:rPr>
              <a:t>Vertente cultural… </a:t>
            </a:r>
            <a:endParaRPr lang="pt-PT" sz="3600" dirty="0" smtClean="0">
              <a:solidFill>
                <a:schemeClr val="bg1"/>
              </a:solidFill>
            </a:endParaRPr>
          </a:p>
          <a:p>
            <a:endParaRPr lang="pt-PT" dirty="0"/>
          </a:p>
        </p:txBody>
      </p:sp>
      <p:pic>
        <p:nvPicPr>
          <p:cNvPr id="1026" name="Picture 2" descr="F:\Revista ISEC\Cultural\DSC_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9237" y="1916832"/>
            <a:ext cx="4683362" cy="3110359"/>
          </a:xfrm>
          <a:prstGeom prst="rect">
            <a:avLst/>
          </a:prstGeom>
          <a:noFill/>
        </p:spPr>
      </p:pic>
      <p:sp>
        <p:nvSpPr>
          <p:cNvPr id="13" name="Marcador de Posição de Conteúdo 2"/>
          <p:cNvSpPr txBox="1">
            <a:spLocks/>
          </p:cNvSpPr>
          <p:nvPr/>
        </p:nvSpPr>
        <p:spPr>
          <a:xfrm>
            <a:off x="5436096" y="5517232"/>
            <a:ext cx="237626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5F5F5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Tuna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5F5F5F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2" descr="C:\Users\Public\Pictures\tuna1.jpg"/>
          <p:cNvPicPr>
            <a:picLocks noChangeAspect="1" noChangeArrowheads="1"/>
          </p:cNvPicPr>
          <p:nvPr/>
        </p:nvPicPr>
        <p:blipFill>
          <a:blip r:embed="rId4" cstate="print"/>
          <a:srcRect l="6211" t="5116" r="10841" b="4735"/>
          <a:stretch>
            <a:fillRect/>
          </a:stretch>
        </p:blipFill>
        <p:spPr bwMode="auto">
          <a:xfrm>
            <a:off x="539552" y="3429000"/>
            <a:ext cx="4238366" cy="3058061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30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0" y="3356992"/>
            <a:ext cx="9144000" cy="266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PT" sz="5400" dirty="0" smtClean="0">
                <a:latin typeface="Berlin Sans FB" pitchFamily="34" charset="0"/>
              </a:rPr>
              <a:t>Instalações…</a:t>
            </a:r>
          </a:p>
          <a:p>
            <a:pPr marL="180975" indent="-180975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pt-PT" sz="5400" dirty="0" smtClean="0">
              <a:latin typeface="Berlin Sans FB" pitchFamily="34" charset="0"/>
            </a:endParaRPr>
          </a:p>
          <a:p>
            <a:pPr marL="180975" indent="-180975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PT" sz="5400" dirty="0" smtClean="0">
                <a:latin typeface="Berlin Sans FB" pitchFamily="34" charset="0"/>
              </a:rPr>
              <a:t>					       O campus</a:t>
            </a:r>
            <a:endParaRPr lang="pt-PT" sz="5400" dirty="0"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4427984" y="0"/>
            <a:ext cx="864096" cy="29969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PT" sz="2800" dirty="0" smtClean="0"/>
              <a:t>Salas de Estudo</a:t>
            </a:r>
            <a:endParaRPr lang="pt-PT" sz="2800" dirty="0"/>
          </a:p>
        </p:txBody>
      </p:sp>
      <p:sp>
        <p:nvSpPr>
          <p:cNvPr id="6" name="Rectângulo 5"/>
          <p:cNvSpPr/>
          <p:nvPr/>
        </p:nvSpPr>
        <p:spPr>
          <a:xfrm>
            <a:off x="0" y="3861048"/>
            <a:ext cx="864096" cy="29969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PT" sz="2800" dirty="0" smtClean="0"/>
              <a:t>Biblioteca</a:t>
            </a:r>
            <a:endParaRPr lang="pt-PT" sz="2800" dirty="0"/>
          </a:p>
        </p:txBody>
      </p:sp>
      <p:pic>
        <p:nvPicPr>
          <p:cNvPr id="7" name="Picture 40" descr="biblio2"/>
          <p:cNvPicPr>
            <a:picLocks noChangeAspect="1" noChangeArrowheads="1"/>
          </p:cNvPicPr>
          <p:nvPr/>
        </p:nvPicPr>
        <p:blipFill>
          <a:blip r:embed="rId3" cstate="print"/>
          <a:srcRect r="8992"/>
          <a:stretch>
            <a:fillRect/>
          </a:stretch>
        </p:blipFill>
        <p:spPr bwMode="auto">
          <a:xfrm>
            <a:off x="5508104" y="0"/>
            <a:ext cx="363589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1" descr="biblo3"/>
          <p:cNvPicPr>
            <a:picLocks noChangeAspect="1" noChangeArrowheads="1"/>
          </p:cNvPicPr>
          <p:nvPr/>
        </p:nvPicPr>
        <p:blipFill>
          <a:blip r:embed="rId4" cstate="print"/>
          <a:srcRect r="22497"/>
          <a:stretch>
            <a:fillRect/>
          </a:stretch>
        </p:blipFill>
        <p:spPr bwMode="auto">
          <a:xfrm>
            <a:off x="1187624" y="3861048"/>
            <a:ext cx="3096344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4" descr="biblio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9658" y="3861048"/>
            <a:ext cx="4604342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032100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264993" cy="292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4499992" y="0"/>
            <a:ext cx="864096" cy="29969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PT" sz="2800" dirty="0" smtClean="0"/>
              <a:t>Cantina</a:t>
            </a:r>
            <a:endParaRPr lang="pt-PT" sz="2800" dirty="0"/>
          </a:p>
        </p:txBody>
      </p:sp>
      <p:sp>
        <p:nvSpPr>
          <p:cNvPr id="6" name="Rectângulo 5"/>
          <p:cNvSpPr/>
          <p:nvPr/>
        </p:nvSpPr>
        <p:spPr>
          <a:xfrm>
            <a:off x="0" y="3861048"/>
            <a:ext cx="864096" cy="29969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PT" sz="2800" dirty="0" err="1" smtClean="0"/>
              <a:t>Sanck</a:t>
            </a:r>
            <a:r>
              <a:rPr lang="pt-PT" sz="2800" dirty="0" smtClean="0"/>
              <a:t> Bar</a:t>
            </a:r>
            <a:endParaRPr lang="pt-PT" sz="2800" dirty="0"/>
          </a:p>
        </p:txBody>
      </p:sp>
      <p:pic>
        <p:nvPicPr>
          <p:cNvPr id="10" name="Picture 9" descr="cantina"/>
          <p:cNvPicPr>
            <a:picLocks noChangeAspect="1" noChangeArrowheads="1"/>
          </p:cNvPicPr>
          <p:nvPr/>
        </p:nvPicPr>
        <p:blipFill>
          <a:blip r:embed="rId3" cstate="print"/>
          <a:srcRect l="5298" t="6294" r="6600"/>
          <a:stretch>
            <a:fillRect/>
          </a:stretch>
        </p:blipFill>
        <p:spPr bwMode="auto">
          <a:xfrm>
            <a:off x="0" y="0"/>
            <a:ext cx="435597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antina2"/>
          <p:cNvPicPr>
            <a:picLocks noChangeAspect="1" noChangeArrowheads="1"/>
          </p:cNvPicPr>
          <p:nvPr/>
        </p:nvPicPr>
        <p:blipFill>
          <a:blip r:embed="rId4" cstate="print"/>
          <a:srcRect l="3414" r="12093"/>
          <a:stretch>
            <a:fillRect/>
          </a:stretch>
        </p:blipFill>
        <p:spPr bwMode="auto">
          <a:xfrm>
            <a:off x="5580112" y="-27384"/>
            <a:ext cx="35638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6" descr="bar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99" y="3861048"/>
            <a:ext cx="3995935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8" descr="bar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861048"/>
            <a:ext cx="399358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4500562" y="0"/>
            <a:ext cx="864096" cy="29969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PT" sz="2800" dirty="0" smtClean="0"/>
              <a:t>Laboratórios</a:t>
            </a:r>
            <a:endParaRPr lang="pt-PT" sz="2800" dirty="0"/>
          </a:p>
        </p:txBody>
      </p:sp>
      <p:pic>
        <p:nvPicPr>
          <p:cNvPr id="1026" name="Picture 2" descr="S:\ESTAGIÁRIOS\2011\Márcio Carvalho\Fotos\Fotos Departamentos\DEE\P4234732.JPG"/>
          <p:cNvPicPr>
            <a:picLocks noChangeAspect="1" noChangeArrowheads="1"/>
          </p:cNvPicPr>
          <p:nvPr/>
        </p:nvPicPr>
        <p:blipFill>
          <a:blip r:embed="rId3" cstate="print"/>
          <a:srcRect l="4883" t="-261" r="10156"/>
          <a:stretch>
            <a:fillRect/>
          </a:stretch>
        </p:blipFill>
        <p:spPr bwMode="auto">
          <a:xfrm>
            <a:off x="5786446" y="6560"/>
            <a:ext cx="3357554" cy="2971615"/>
          </a:xfrm>
          <a:prstGeom prst="rect">
            <a:avLst/>
          </a:prstGeom>
          <a:noFill/>
        </p:spPr>
      </p:pic>
      <p:pic>
        <p:nvPicPr>
          <p:cNvPr id="1027" name="Picture 3" descr="S:\ESTAGIÁRIOS\2011\Márcio Carvalho\Fotos\Fotos Departamentos\DEM\DEM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4000496" cy="3000372"/>
          </a:xfrm>
          <a:prstGeom prst="rect">
            <a:avLst/>
          </a:prstGeom>
          <a:noFill/>
        </p:spPr>
      </p:pic>
      <p:pic>
        <p:nvPicPr>
          <p:cNvPr id="1028" name="Picture 4" descr="S:\ESTAGIÁRIOS\2011\Márcio Carvalho\Fotos\Fotos Departamentos\DEM\PB070675.JPG"/>
          <p:cNvPicPr>
            <a:picLocks noChangeAspect="1" noChangeArrowheads="1"/>
          </p:cNvPicPr>
          <p:nvPr/>
        </p:nvPicPr>
        <p:blipFill>
          <a:blip r:embed="rId5" cstate="print"/>
          <a:srcRect l="20977" t="24740" r="2508"/>
          <a:stretch>
            <a:fillRect/>
          </a:stretch>
        </p:blipFill>
        <p:spPr bwMode="auto">
          <a:xfrm>
            <a:off x="-36512" y="3140967"/>
            <a:ext cx="2880320" cy="2290343"/>
          </a:xfrm>
          <a:prstGeom prst="rect">
            <a:avLst/>
          </a:prstGeom>
          <a:noFill/>
        </p:spPr>
      </p:pic>
      <p:pic>
        <p:nvPicPr>
          <p:cNvPr id="1029" name="Picture 5" descr="S:\ESTAGIÁRIOS\2011\Márcio Carvalho\Fotos\Fotos Departamentos\DEQB\P3076941.JPG"/>
          <p:cNvPicPr>
            <a:picLocks noChangeAspect="1" noChangeArrowheads="1"/>
          </p:cNvPicPr>
          <p:nvPr/>
        </p:nvPicPr>
        <p:blipFill>
          <a:blip r:embed="rId6" cstate="print"/>
          <a:srcRect l="31420" b="34664"/>
          <a:stretch>
            <a:fillRect/>
          </a:stretch>
        </p:blipFill>
        <p:spPr bwMode="auto">
          <a:xfrm>
            <a:off x="1321108" y="4653136"/>
            <a:ext cx="2710324" cy="2204864"/>
          </a:xfrm>
          <a:prstGeom prst="rect">
            <a:avLst/>
          </a:prstGeom>
          <a:noFill/>
        </p:spPr>
      </p:pic>
      <p:pic>
        <p:nvPicPr>
          <p:cNvPr id="7171" name="Picture 3" descr="F:\Revista ISEC\Iniciativas\SummerSchool\DSC053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3154635"/>
            <a:ext cx="4473356" cy="3703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 rot="5400000">
            <a:off x="2607471" y="178587"/>
            <a:ext cx="785818" cy="60007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PT" sz="2800" dirty="0" smtClean="0"/>
              <a:t>Associação de Estudantes do ISEC</a:t>
            </a:r>
            <a:endParaRPr lang="pt-PT" sz="2800" dirty="0"/>
          </a:p>
        </p:txBody>
      </p:sp>
      <p:pic>
        <p:nvPicPr>
          <p:cNvPr id="8" name="Picture 11" descr="a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55950" cy="23669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12" descr="a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91038"/>
            <a:ext cx="3155950" cy="2366962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10" name="Picture 13" descr="ae3"/>
          <p:cNvPicPr>
            <a:picLocks noChangeAspect="1" noChangeArrowheads="1"/>
          </p:cNvPicPr>
          <p:nvPr/>
        </p:nvPicPr>
        <p:blipFill>
          <a:blip r:embed="rId5" cstate="print"/>
          <a:srcRect t="13118"/>
          <a:stretch>
            <a:fillRect/>
          </a:stretch>
        </p:blipFill>
        <p:spPr bwMode="auto">
          <a:xfrm>
            <a:off x="5989924" y="0"/>
            <a:ext cx="3154076" cy="24288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74" name="Picture 2" descr="F:\Revista ISEC\Gerais\DSC_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8392" y="4107915"/>
            <a:ext cx="4182120" cy="2777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300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22225" y="6068817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ts val="6000"/>
              </a:spcBef>
            </a:pPr>
            <a:r>
              <a:rPr lang="pt-PT" b="1" dirty="0">
                <a:latin typeface="Segoe UI Symbol" pitchFamily="34" charset="0"/>
              </a:rPr>
              <a:t>Instituto Superior de Engenharia de </a:t>
            </a:r>
            <a:r>
              <a:rPr lang="pt-PT" b="1" dirty="0" smtClean="0">
                <a:latin typeface="Segoe UI Symbol" pitchFamily="34" charset="0"/>
              </a:rPr>
              <a:t>Coimbra</a:t>
            </a:r>
            <a:br>
              <a:rPr lang="pt-PT" b="1" dirty="0" smtClean="0">
                <a:latin typeface="Segoe UI Symbol" pitchFamily="34" charset="0"/>
              </a:rPr>
            </a:br>
            <a:r>
              <a:rPr lang="pt-PT" dirty="0" smtClean="0">
                <a:latin typeface="Segoe UI Symbol" pitchFamily="34" charset="0"/>
              </a:rPr>
              <a:t/>
            </a:r>
            <a:br>
              <a:rPr lang="pt-PT" dirty="0" smtClean="0">
                <a:latin typeface="Segoe UI Symbol" pitchFamily="34" charset="0"/>
              </a:rPr>
            </a:br>
            <a:r>
              <a:rPr lang="pt-PT" dirty="0" smtClean="0">
                <a:latin typeface="Segoe UI Symbol" pitchFamily="34" charset="0"/>
              </a:rPr>
              <a:t/>
            </a:r>
            <a:br>
              <a:rPr lang="pt-PT" dirty="0" smtClean="0">
                <a:latin typeface="Segoe UI Symbol" pitchFamily="34" charset="0"/>
              </a:rPr>
            </a:br>
            <a:r>
              <a:rPr lang="pt-PT" dirty="0" smtClean="0">
                <a:latin typeface="Segoe UI Symbol" pitchFamily="34" charset="0"/>
              </a:rPr>
              <a:t>Rua </a:t>
            </a:r>
            <a:r>
              <a:rPr lang="pt-PT" dirty="0">
                <a:latin typeface="Segoe UI Symbol" pitchFamily="34" charset="0"/>
              </a:rPr>
              <a:t>Pedro Nunes | 3030-199 Coimbra  | </a:t>
            </a:r>
            <a:r>
              <a:rPr lang="pt-PT" dirty="0" err="1">
                <a:latin typeface="Segoe UI Symbol" pitchFamily="34" charset="0"/>
              </a:rPr>
              <a:t>Tel</a:t>
            </a:r>
            <a:r>
              <a:rPr lang="pt-PT" dirty="0">
                <a:latin typeface="Segoe UI Symbol" pitchFamily="34" charset="0"/>
              </a:rPr>
              <a:t>: 239 790205  | E-mail: </a:t>
            </a:r>
            <a:r>
              <a:rPr lang="pt-PT" dirty="0" err="1" smtClean="0">
                <a:latin typeface="Segoe UI Symbol" pitchFamily="34" charset="0"/>
                <a:hlinkClick r:id="rId3"/>
              </a:rPr>
              <a:t>info@isec.pt</a:t>
            </a:r>
            <a:r>
              <a:rPr lang="pt-PT" dirty="0" smtClean="0">
                <a:latin typeface="Segoe UI Symbol" pitchFamily="34" charset="0"/>
              </a:rPr>
              <a:t> </a:t>
            </a:r>
            <a:endParaRPr lang="pt-PT" dirty="0">
              <a:latin typeface="Segoe UI Symbol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68983">
            <a:off x="529852" y="3246117"/>
            <a:ext cx="4751674" cy="205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1264" y="1844824"/>
            <a:ext cx="42672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biologica.gif"/>
          <p:cNvPicPr preferRelativeResize="0">
            <a:picLocks/>
          </p:cNvPicPr>
          <p:nvPr/>
        </p:nvPicPr>
        <p:blipFill>
          <a:blip r:embed="rId2" cstate="print"/>
          <a:srcRect b="29236"/>
          <a:stretch>
            <a:fillRect/>
          </a:stretch>
        </p:blipFill>
        <p:spPr>
          <a:xfrm rot="16200000">
            <a:off x="4305950" y="4806000"/>
            <a:ext cx="3240000" cy="864000"/>
          </a:xfrm>
          <a:prstGeom prst="rect">
            <a:avLst/>
          </a:prstGeom>
        </p:spPr>
      </p:pic>
      <p:pic>
        <p:nvPicPr>
          <p:cNvPr id="7" name="Imagem 6" descr="biomédica.gif"/>
          <p:cNvPicPr preferRelativeResize="0">
            <a:picLocks/>
          </p:cNvPicPr>
          <p:nvPr/>
        </p:nvPicPr>
        <p:blipFill>
          <a:blip r:embed="rId3" cstate="print"/>
          <a:srcRect l="7500" r="9999"/>
          <a:stretch>
            <a:fillRect/>
          </a:stretch>
        </p:blipFill>
        <p:spPr>
          <a:xfrm>
            <a:off x="6422644" y="3618000"/>
            <a:ext cx="864000" cy="3240000"/>
          </a:xfrm>
          <a:prstGeom prst="rect">
            <a:avLst/>
          </a:prstGeom>
        </p:spPr>
      </p:pic>
      <p:pic>
        <p:nvPicPr>
          <p:cNvPr id="9" name="Imagem 8" descr="electromecânica.gif"/>
          <p:cNvPicPr preferRelativeResize="0">
            <a:picLocks/>
          </p:cNvPicPr>
          <p:nvPr/>
        </p:nvPicPr>
        <p:blipFill>
          <a:blip r:embed="rId4" cstate="print"/>
          <a:srcRect l="31" r="-2" b="48414"/>
          <a:stretch>
            <a:fillRect/>
          </a:stretch>
        </p:blipFill>
        <p:spPr>
          <a:xfrm rot="5400000">
            <a:off x="-337520" y="4806024"/>
            <a:ext cx="3240000" cy="864000"/>
          </a:xfrm>
          <a:prstGeom prst="rect">
            <a:avLst/>
          </a:prstGeom>
        </p:spPr>
      </p:pic>
      <p:pic>
        <p:nvPicPr>
          <p:cNvPr id="11" name="Imagem 10" descr="europeu-inform.jpg"/>
          <p:cNvPicPr preferRelativeResize="0">
            <a:picLocks/>
          </p:cNvPicPr>
          <p:nvPr/>
        </p:nvPicPr>
        <p:blipFill>
          <a:blip r:embed="rId5" cstate="print"/>
          <a:srcRect r="21249" b="-4874"/>
          <a:stretch>
            <a:fillRect/>
          </a:stretch>
        </p:blipFill>
        <p:spPr>
          <a:xfrm>
            <a:off x="3636562" y="3617976"/>
            <a:ext cx="864000" cy="3240000"/>
          </a:xfrm>
          <a:prstGeom prst="rect">
            <a:avLst/>
          </a:prstGeom>
        </p:spPr>
      </p:pic>
      <p:pic>
        <p:nvPicPr>
          <p:cNvPr id="12" name="Imagem 11" descr="gestao-ind.jpg"/>
          <p:cNvPicPr preferRelativeResize="0">
            <a:picLocks/>
          </p:cNvPicPr>
          <p:nvPr/>
        </p:nvPicPr>
        <p:blipFill>
          <a:blip r:embed="rId6" cstate="print"/>
          <a:srcRect l="3750" r="24999"/>
          <a:stretch>
            <a:fillRect/>
          </a:stretch>
        </p:blipFill>
        <p:spPr>
          <a:xfrm>
            <a:off x="7351338" y="3618000"/>
            <a:ext cx="864000" cy="3240000"/>
          </a:xfrm>
          <a:prstGeom prst="rect">
            <a:avLst/>
          </a:prstGeom>
        </p:spPr>
      </p:pic>
      <p:pic>
        <p:nvPicPr>
          <p:cNvPr id="14" name="Imagem 13" descr="mecanica.jpg"/>
          <p:cNvPicPr preferRelativeResize="0">
            <a:picLocks/>
          </p:cNvPicPr>
          <p:nvPr/>
        </p:nvPicPr>
        <p:blipFill>
          <a:blip r:embed="rId7" cstate="print"/>
          <a:srcRect l="8272"/>
          <a:stretch>
            <a:fillRect/>
          </a:stretch>
        </p:blipFill>
        <p:spPr>
          <a:xfrm>
            <a:off x="0" y="3618000"/>
            <a:ext cx="792530" cy="3240000"/>
          </a:xfrm>
          <a:prstGeom prst="rect">
            <a:avLst/>
          </a:prstGeom>
        </p:spPr>
      </p:pic>
      <p:pic>
        <p:nvPicPr>
          <p:cNvPr id="1026" name="Picture 2" descr="G:\Nova pasta\ok\Civil_2.gif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80032" y="3618024"/>
            <a:ext cx="864000" cy="3240000"/>
          </a:xfrm>
          <a:prstGeom prst="rect">
            <a:avLst/>
          </a:prstGeom>
          <a:noFill/>
        </p:spPr>
      </p:pic>
      <p:pic>
        <p:nvPicPr>
          <p:cNvPr id="1027" name="Picture 3" descr="G:\Nova pasta\ok\electrotecnica2.gif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79174" y="3618000"/>
            <a:ext cx="864000" cy="3240000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214281" y="-71438"/>
            <a:ext cx="1292662" cy="3429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PT" b="1" i="1" dirty="0" smtClean="0"/>
              <a:t>Eng.ª Mecânica</a:t>
            </a:r>
          </a:p>
          <a:p>
            <a:endParaRPr lang="pt-PT" b="1" i="1" dirty="0" smtClean="0"/>
          </a:p>
          <a:p>
            <a:endParaRPr lang="pt-PT" b="1" i="1" dirty="0" smtClean="0"/>
          </a:p>
          <a:p>
            <a:r>
              <a:rPr lang="pt-PT" b="1" i="1" dirty="0" smtClean="0"/>
              <a:t>Eng.ª Electromecânica</a:t>
            </a:r>
          </a:p>
        </p:txBody>
      </p:sp>
      <p:pic>
        <p:nvPicPr>
          <p:cNvPr id="1029" name="Picture 5" descr="G:\Nova pasta\ok\quimica.gif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65256" y="3618024"/>
            <a:ext cx="864000" cy="3240000"/>
          </a:xfrm>
          <a:prstGeom prst="rect">
            <a:avLst/>
          </a:prstGeom>
          <a:noFill/>
        </p:spPr>
      </p:pic>
      <p:sp>
        <p:nvSpPr>
          <p:cNvPr id="20" name="CaixaDeTexto 19"/>
          <p:cNvSpPr txBox="1"/>
          <p:nvPr/>
        </p:nvSpPr>
        <p:spPr>
          <a:xfrm>
            <a:off x="2000232" y="142852"/>
            <a:ext cx="1292662" cy="323109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PT" b="1" i="1" dirty="0" smtClean="0"/>
              <a:t>Eng.ª Electrotécnica	</a:t>
            </a:r>
          </a:p>
          <a:p>
            <a:endParaRPr lang="pt-PT" b="1" i="1" dirty="0" smtClean="0"/>
          </a:p>
          <a:p>
            <a:endParaRPr lang="pt-PT" b="1" i="1" dirty="0" smtClean="0"/>
          </a:p>
          <a:p>
            <a:r>
              <a:rPr lang="pt-PT" b="1" i="1" dirty="0" smtClean="0"/>
              <a:t>Eng.ª Informática 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3848016" y="-60171"/>
            <a:ext cx="5601533" cy="341773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PT" b="1" i="1" dirty="0" smtClean="0"/>
              <a:t>Curso Europeu de Informática</a:t>
            </a:r>
          </a:p>
          <a:p>
            <a:endParaRPr lang="pt-PT" b="1" i="1" dirty="0" smtClean="0"/>
          </a:p>
          <a:p>
            <a:endParaRPr lang="pt-PT" b="1" i="1" dirty="0" smtClean="0"/>
          </a:p>
          <a:p>
            <a:r>
              <a:rPr lang="pt-PT" b="1" i="1" dirty="0" smtClean="0"/>
              <a:t>Eng.ª Química	</a:t>
            </a:r>
          </a:p>
          <a:p>
            <a:endParaRPr lang="pt-PT" b="1" i="1" dirty="0" smtClean="0"/>
          </a:p>
          <a:p>
            <a:endParaRPr lang="pt-PT" b="1" i="1" dirty="0" smtClean="0"/>
          </a:p>
          <a:p>
            <a:endParaRPr lang="pt-PT" b="1" i="1" dirty="0" smtClean="0"/>
          </a:p>
          <a:p>
            <a:r>
              <a:rPr lang="pt-PT" b="1" i="1" dirty="0" smtClean="0"/>
              <a:t>Eng.ª Biológica</a:t>
            </a:r>
          </a:p>
          <a:p>
            <a:endParaRPr lang="pt-PT" b="1" i="1" dirty="0" smtClean="0"/>
          </a:p>
          <a:p>
            <a:endParaRPr lang="pt-PT" b="1" i="1" dirty="0" smtClean="0"/>
          </a:p>
          <a:p>
            <a:r>
              <a:rPr lang="pt-PT" b="1" i="1" dirty="0" smtClean="0"/>
              <a:t>Eng.ª Biomédica	</a:t>
            </a:r>
          </a:p>
          <a:p>
            <a:endParaRPr lang="pt-PT" sz="2800" b="1" i="1" dirty="0" smtClean="0"/>
          </a:p>
          <a:p>
            <a:endParaRPr lang="pt-PT" b="1" i="1" dirty="0" smtClean="0"/>
          </a:p>
          <a:p>
            <a:r>
              <a:rPr lang="pt-PT" b="1" i="1" dirty="0" smtClean="0"/>
              <a:t>Eng.ª e Gestão </a:t>
            </a:r>
            <a:endParaRPr lang="pt-PT" b="1" i="1" dirty="0" smtClean="0"/>
          </a:p>
          <a:p>
            <a:r>
              <a:rPr lang="pt-PT" b="1" i="1" dirty="0" smtClean="0"/>
              <a:t>Industrial </a:t>
            </a:r>
            <a:endParaRPr lang="pt-PT" b="1" i="1" dirty="0" smtClean="0"/>
          </a:p>
          <a:p>
            <a:endParaRPr lang="pt-PT" b="1" i="1" dirty="0" smtClean="0"/>
          </a:p>
          <a:p>
            <a:r>
              <a:rPr lang="pt-PT" b="1" i="1" dirty="0" smtClean="0"/>
              <a:t>Eng.ª Civil</a:t>
            </a:r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2" name="Picture 2" descr="C:\Users\Estela\Desktop\informática.gif"/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99888" y="3618000"/>
            <a:ext cx="864000" cy="3240000"/>
          </a:xfrm>
          <a:prstGeom prst="rect">
            <a:avLst/>
          </a:prstGeom>
          <a:noFill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300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F:\Nova pasta\ok\mestrado.jpg"/>
          <p:cNvPicPr>
            <a:picLocks noChangeAspect="1" noChangeArrowheads="1"/>
          </p:cNvPicPr>
          <p:nvPr/>
        </p:nvPicPr>
        <p:blipFill>
          <a:blip r:embed="rId3" cstate="print"/>
          <a:srcRect l="13726" t="6520" r="18627" b="4376"/>
          <a:stretch>
            <a:fillRect/>
          </a:stretch>
        </p:blipFill>
        <p:spPr bwMode="auto">
          <a:xfrm>
            <a:off x="-6654" y="404664"/>
            <a:ext cx="9331182" cy="5544616"/>
          </a:xfrm>
          <a:prstGeom prst="rect">
            <a:avLst/>
          </a:prstGeom>
          <a:noFill/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22225" y="6068817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ts val="6000"/>
              </a:spcBef>
            </a:pPr>
            <a:r>
              <a:rPr lang="pt-PT" b="1" dirty="0">
                <a:latin typeface="Segoe UI Symbol" pitchFamily="34" charset="0"/>
              </a:rPr>
              <a:t>Instituto Superior de Engenharia de </a:t>
            </a:r>
            <a:r>
              <a:rPr lang="pt-PT" b="1" dirty="0" smtClean="0">
                <a:latin typeface="Segoe UI Symbol" pitchFamily="34" charset="0"/>
              </a:rPr>
              <a:t>Coimbra</a:t>
            </a:r>
            <a:br>
              <a:rPr lang="pt-PT" b="1" dirty="0" smtClean="0">
                <a:latin typeface="Segoe UI Symbol" pitchFamily="34" charset="0"/>
              </a:rPr>
            </a:br>
            <a:r>
              <a:rPr lang="pt-PT" dirty="0" smtClean="0">
                <a:latin typeface="Segoe UI Symbol" pitchFamily="34" charset="0"/>
              </a:rPr>
              <a:t/>
            </a:r>
            <a:br>
              <a:rPr lang="pt-PT" dirty="0" smtClean="0">
                <a:latin typeface="Segoe UI Symbol" pitchFamily="34" charset="0"/>
              </a:rPr>
            </a:br>
            <a:r>
              <a:rPr lang="pt-PT" dirty="0" smtClean="0">
                <a:latin typeface="Segoe UI Symbol" pitchFamily="34" charset="0"/>
              </a:rPr>
              <a:t/>
            </a:r>
            <a:br>
              <a:rPr lang="pt-PT" dirty="0" smtClean="0">
                <a:latin typeface="Segoe UI Symbol" pitchFamily="34" charset="0"/>
              </a:rPr>
            </a:br>
            <a:r>
              <a:rPr lang="pt-PT" dirty="0" smtClean="0">
                <a:latin typeface="Segoe UI Symbol" pitchFamily="34" charset="0"/>
              </a:rPr>
              <a:t>Rua </a:t>
            </a:r>
            <a:r>
              <a:rPr lang="pt-PT" dirty="0">
                <a:latin typeface="Segoe UI Symbol" pitchFamily="34" charset="0"/>
              </a:rPr>
              <a:t>Pedro Nunes | 3030-199 Coimbra  | </a:t>
            </a:r>
            <a:r>
              <a:rPr lang="pt-PT" dirty="0" err="1">
                <a:latin typeface="Segoe UI Symbol" pitchFamily="34" charset="0"/>
              </a:rPr>
              <a:t>Tel</a:t>
            </a:r>
            <a:r>
              <a:rPr lang="pt-PT" dirty="0">
                <a:latin typeface="Segoe UI Symbol" pitchFamily="34" charset="0"/>
              </a:rPr>
              <a:t>: 239 790205  | E-mail: </a:t>
            </a:r>
            <a:r>
              <a:rPr lang="pt-PT" dirty="0" err="1" smtClean="0">
                <a:latin typeface="Segoe UI Symbol" pitchFamily="34" charset="0"/>
                <a:hlinkClick r:id="rId4"/>
              </a:rPr>
              <a:t>info@isec.pt</a:t>
            </a:r>
            <a:r>
              <a:rPr lang="pt-PT" dirty="0" smtClean="0">
                <a:latin typeface="Segoe UI Symbol" pitchFamily="34" charset="0"/>
              </a:rPr>
              <a:t> </a:t>
            </a:r>
            <a:endParaRPr lang="pt-PT" dirty="0">
              <a:latin typeface="Segoe UI Symbol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9073" y="2348880"/>
            <a:ext cx="104284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3976886" y="2564904"/>
            <a:ext cx="72008" cy="72008"/>
          </a:xfrm>
          <a:prstGeom prst="ellipse">
            <a:avLst/>
          </a:prstGeom>
          <a:gradFill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rgbClr val="F2712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300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22225" y="6068817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ts val="6000"/>
              </a:spcBef>
            </a:pPr>
            <a:r>
              <a:rPr lang="pt-PT" b="1" dirty="0">
                <a:latin typeface="Segoe UI Symbol" pitchFamily="34" charset="0"/>
              </a:rPr>
              <a:t>Instituto Superior de Engenharia de </a:t>
            </a:r>
            <a:r>
              <a:rPr lang="pt-PT" b="1" dirty="0" smtClean="0">
                <a:latin typeface="Segoe UI Symbol" pitchFamily="34" charset="0"/>
              </a:rPr>
              <a:t>Coimbra</a:t>
            </a:r>
            <a:br>
              <a:rPr lang="pt-PT" b="1" dirty="0" smtClean="0">
                <a:latin typeface="Segoe UI Symbol" pitchFamily="34" charset="0"/>
              </a:rPr>
            </a:br>
            <a:r>
              <a:rPr lang="pt-PT" dirty="0" smtClean="0">
                <a:latin typeface="Segoe UI Symbol" pitchFamily="34" charset="0"/>
              </a:rPr>
              <a:t/>
            </a:r>
            <a:br>
              <a:rPr lang="pt-PT" dirty="0" smtClean="0">
                <a:latin typeface="Segoe UI Symbol" pitchFamily="34" charset="0"/>
              </a:rPr>
            </a:br>
            <a:r>
              <a:rPr lang="pt-PT" dirty="0" smtClean="0">
                <a:latin typeface="Segoe UI Symbol" pitchFamily="34" charset="0"/>
              </a:rPr>
              <a:t/>
            </a:r>
            <a:br>
              <a:rPr lang="pt-PT" dirty="0" smtClean="0">
                <a:latin typeface="Segoe UI Symbol" pitchFamily="34" charset="0"/>
              </a:rPr>
            </a:br>
            <a:r>
              <a:rPr lang="pt-PT" dirty="0" smtClean="0">
                <a:latin typeface="Segoe UI Symbol" pitchFamily="34" charset="0"/>
              </a:rPr>
              <a:t>Rua </a:t>
            </a:r>
            <a:r>
              <a:rPr lang="pt-PT" dirty="0">
                <a:latin typeface="Segoe UI Symbol" pitchFamily="34" charset="0"/>
              </a:rPr>
              <a:t>Pedro Nunes | 3030-199 Coimbra  | </a:t>
            </a:r>
            <a:r>
              <a:rPr lang="pt-PT" dirty="0" err="1">
                <a:latin typeface="Segoe UI Symbol" pitchFamily="34" charset="0"/>
              </a:rPr>
              <a:t>Tel</a:t>
            </a:r>
            <a:r>
              <a:rPr lang="pt-PT" dirty="0">
                <a:latin typeface="Segoe UI Symbol" pitchFamily="34" charset="0"/>
              </a:rPr>
              <a:t>: 239 790205  | E-mail: </a:t>
            </a:r>
            <a:r>
              <a:rPr lang="pt-PT" dirty="0" err="1" smtClean="0">
                <a:latin typeface="Segoe UI Symbol" pitchFamily="34" charset="0"/>
                <a:hlinkClick r:id="rId3"/>
              </a:rPr>
              <a:t>info@isec.pt</a:t>
            </a:r>
            <a:r>
              <a:rPr lang="pt-PT" dirty="0" smtClean="0">
                <a:latin typeface="Segoe UI Symbol" pitchFamily="34" charset="0"/>
              </a:rPr>
              <a:t> </a:t>
            </a:r>
            <a:endParaRPr lang="pt-PT" dirty="0">
              <a:latin typeface="Segoe UI Symbol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68983">
            <a:off x="529852" y="3246117"/>
            <a:ext cx="4751674" cy="205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1264" y="1844824"/>
            <a:ext cx="42672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-27384"/>
            <a:ext cx="29981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2" descr="P31701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17463"/>
            <a:ext cx="9396413" cy="7118351"/>
          </a:xfrm>
          <a:prstGeom prst="rect">
            <a:avLst/>
          </a:prstGeom>
        </p:spPr>
      </p:pic>
      <p:sp>
        <p:nvSpPr>
          <p:cNvPr id="5" name="Rectângulo 4"/>
          <p:cNvSpPr/>
          <p:nvPr/>
        </p:nvSpPr>
        <p:spPr>
          <a:xfrm rot="5400000">
            <a:off x="5750711" y="3464711"/>
            <a:ext cx="785818" cy="60007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PT" sz="2800" dirty="0" smtClean="0"/>
              <a:t>Bem-vindos ao ISEC</a:t>
            </a:r>
            <a:endParaRPr lang="pt-P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0" y="0"/>
            <a:ext cx="2786082" cy="355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400" dirty="0" smtClean="0"/>
              <a:t>Parcerias</a:t>
            </a:r>
            <a:endParaRPr lang="pt-PT" dirty="0" smtClean="0"/>
          </a:p>
          <a:p>
            <a:pPr algn="ctr"/>
            <a:endParaRPr lang="pt-PT" dirty="0"/>
          </a:p>
        </p:txBody>
      </p:sp>
      <p:pic>
        <p:nvPicPr>
          <p:cNvPr id="5" name="Picture 2" descr="http://www.santogal.pt/seat/imagess/logotipo_santog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546" y="4365104"/>
            <a:ext cx="1993182" cy="576064"/>
          </a:xfrm>
          <a:prstGeom prst="rect">
            <a:avLst/>
          </a:prstGeom>
          <a:noFill/>
        </p:spPr>
      </p:pic>
      <p:pic>
        <p:nvPicPr>
          <p:cNvPr id="6" name="Picture 34" descr="File:Litocar 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5013176"/>
            <a:ext cx="1630367" cy="864096"/>
          </a:xfrm>
          <a:prstGeom prst="rect">
            <a:avLst/>
          </a:prstGeom>
          <a:noFill/>
        </p:spPr>
      </p:pic>
      <p:pic>
        <p:nvPicPr>
          <p:cNvPr id="7" name="Picture 8" descr="http://www.automalacaracing.com/galeria/patrocinadores/bomc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068960"/>
            <a:ext cx="2513734" cy="432048"/>
          </a:xfrm>
          <a:prstGeom prst="rect">
            <a:avLst/>
          </a:prstGeom>
          <a:noFill/>
        </p:spPr>
      </p:pic>
      <p:pic>
        <p:nvPicPr>
          <p:cNvPr id="8" name="Picture 10" descr="http://www.mcoutinho.pt/Portals/0/logo_GM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85184"/>
            <a:ext cx="1883334" cy="716841"/>
          </a:xfrm>
          <a:prstGeom prst="rect">
            <a:avLst/>
          </a:prstGeom>
          <a:noFill/>
        </p:spPr>
      </p:pic>
      <p:pic>
        <p:nvPicPr>
          <p:cNvPr id="9" name="Picture 12" descr="http://www.motolusa.pt/images/logos/logoAutoIndustria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5013176"/>
            <a:ext cx="3082492" cy="504056"/>
          </a:xfrm>
          <a:prstGeom prst="rect">
            <a:avLst/>
          </a:prstGeom>
          <a:noFill/>
        </p:spPr>
      </p:pic>
      <p:pic>
        <p:nvPicPr>
          <p:cNvPr id="10" name="Picture 14" descr="http://www.univex.pt/layout/univex.jpg"/>
          <p:cNvPicPr>
            <a:picLocks noChangeAspect="1" noChangeArrowheads="1"/>
          </p:cNvPicPr>
          <p:nvPr/>
        </p:nvPicPr>
        <p:blipFill>
          <a:blip r:embed="rId8" cstate="print"/>
          <a:srcRect r="347" b="5501"/>
          <a:stretch>
            <a:fillRect/>
          </a:stretch>
        </p:blipFill>
        <p:spPr bwMode="auto">
          <a:xfrm>
            <a:off x="251520" y="5949280"/>
            <a:ext cx="1758195" cy="727529"/>
          </a:xfrm>
          <a:prstGeom prst="rect">
            <a:avLst/>
          </a:prstGeom>
          <a:noFill/>
        </p:spPr>
      </p:pic>
      <p:pic>
        <p:nvPicPr>
          <p:cNvPr id="11" name="Picture 16" descr="http://automoveisdomondego.rede.peugeot.pt/images/logo-peugeo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5949280"/>
            <a:ext cx="857250" cy="723900"/>
          </a:xfrm>
          <a:prstGeom prst="rect">
            <a:avLst/>
          </a:prstGeom>
          <a:noFill/>
        </p:spPr>
      </p:pic>
      <p:pic>
        <p:nvPicPr>
          <p:cNvPr id="12" name="Picture 24" descr="Aut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168" y="6021288"/>
            <a:ext cx="864096" cy="648072"/>
          </a:xfrm>
          <a:prstGeom prst="rect">
            <a:avLst/>
          </a:prstGeom>
          <a:noFill/>
        </p:spPr>
      </p:pic>
      <p:pic>
        <p:nvPicPr>
          <p:cNvPr id="13" name="il_fi" descr="Scania-Portugal-SA,678EC0B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24328" y="5157192"/>
            <a:ext cx="1296144" cy="38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2" descr="bw_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08304" y="5949280"/>
            <a:ext cx="1605779" cy="66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4" descr="Contact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51920" y="5661248"/>
            <a:ext cx="1913795" cy="90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1"/>
          <p:cNvPicPr>
            <a:picLocks noChangeAspect="1" noChangeArrowheads="1"/>
          </p:cNvPicPr>
          <p:nvPr/>
        </p:nvPicPr>
        <p:blipFill>
          <a:blip r:embed="rId14" cstate="print"/>
          <a:srcRect t="17073" b="15337"/>
          <a:stretch>
            <a:fillRect/>
          </a:stretch>
        </p:blipFill>
        <p:spPr bwMode="auto">
          <a:xfrm>
            <a:off x="6804248" y="3789040"/>
            <a:ext cx="1779204" cy="898773"/>
          </a:xfrm>
          <a:prstGeom prst="rect">
            <a:avLst/>
          </a:prstGeom>
          <a:noFill/>
        </p:spPr>
      </p:pic>
      <p:pic>
        <p:nvPicPr>
          <p:cNvPr id="17" name="Picture 2" descr="Logotipo Cimpor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 l="24243" t="16937" r="24242"/>
          <a:stretch>
            <a:fillRect/>
          </a:stretch>
        </p:blipFill>
        <p:spPr bwMode="auto">
          <a:xfrm>
            <a:off x="4499992" y="3406016"/>
            <a:ext cx="792088" cy="671055"/>
          </a:xfrm>
          <a:prstGeom prst="rect">
            <a:avLst/>
          </a:prstGeom>
          <a:noFill/>
        </p:spPr>
      </p:pic>
      <p:pic>
        <p:nvPicPr>
          <p:cNvPr id="18" name="Picture 88" descr="Sew-Eurodrive-logo-E3992115A8-seeklogo"/>
          <p:cNvPicPr>
            <a:picLocks noChangeAspect="1" noChangeArrowheads="1"/>
          </p:cNvPicPr>
          <p:nvPr/>
        </p:nvPicPr>
        <p:blipFill>
          <a:blip r:embed="rId17" cstate="print"/>
          <a:srcRect t="22667" b="24417"/>
          <a:stretch>
            <a:fillRect/>
          </a:stretch>
        </p:blipFill>
        <p:spPr bwMode="auto">
          <a:xfrm>
            <a:off x="2915816" y="3501008"/>
            <a:ext cx="1152128" cy="661860"/>
          </a:xfrm>
          <a:prstGeom prst="rect">
            <a:avLst/>
          </a:prstGeom>
          <a:noFill/>
        </p:spPr>
      </p:pic>
      <p:pic>
        <p:nvPicPr>
          <p:cNvPr id="19" name="Picture 101" descr="EAST SUN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224" y="2348880"/>
            <a:ext cx="110781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http://www.jasfarma.pt/Galeria/noticias/logo_bluepharma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203848" y="908720"/>
            <a:ext cx="1139577" cy="738999"/>
          </a:xfrm>
          <a:prstGeom prst="rect">
            <a:avLst/>
          </a:prstGeom>
          <a:noFill/>
        </p:spPr>
      </p:pic>
      <p:pic>
        <p:nvPicPr>
          <p:cNvPr id="21" name="Picture 52" descr="Logo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004048" y="1844824"/>
            <a:ext cx="1211348" cy="648072"/>
          </a:xfrm>
          <a:prstGeom prst="rect">
            <a:avLst/>
          </a:prstGeom>
          <a:noFill/>
        </p:spPr>
      </p:pic>
      <p:pic>
        <p:nvPicPr>
          <p:cNvPr id="22" name="il_fi" descr="http://www.celpa.pt/images/articles/195/logo_celbi.jpg"/>
          <p:cNvPicPr>
            <a:picLocks noChangeAspect="1" noChangeArrowheads="1"/>
          </p:cNvPicPr>
          <p:nvPr/>
        </p:nvPicPr>
        <p:blipFill>
          <a:blip r:embed="rId22" r:link="rId23" cstate="print"/>
          <a:srcRect/>
          <a:stretch>
            <a:fillRect/>
          </a:stretch>
        </p:blipFill>
        <p:spPr bwMode="auto">
          <a:xfrm>
            <a:off x="1547664" y="3645024"/>
            <a:ext cx="107976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09" descr="header_site"/>
          <p:cNvPicPr>
            <a:picLocks noChangeAspect="1" noChangeArrowheads="1"/>
          </p:cNvPicPr>
          <p:nvPr/>
        </p:nvPicPr>
        <p:blipFill>
          <a:blip r:embed="rId24" cstate="print"/>
          <a:srcRect r="73016"/>
          <a:stretch>
            <a:fillRect/>
          </a:stretch>
        </p:blipFill>
        <p:spPr bwMode="auto">
          <a:xfrm>
            <a:off x="3059832" y="1628800"/>
            <a:ext cx="1444800" cy="617050"/>
          </a:xfrm>
          <a:prstGeom prst="rect">
            <a:avLst/>
          </a:prstGeom>
          <a:noFill/>
        </p:spPr>
      </p:pic>
      <p:pic>
        <p:nvPicPr>
          <p:cNvPr id="24" name="Picture 6" descr="http://ra-concept.pt/RA/admin/parcerias/thumbs/linkuti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347864" y="4221088"/>
            <a:ext cx="1056975" cy="584446"/>
          </a:xfrm>
          <a:prstGeom prst="rect">
            <a:avLst/>
          </a:prstGeom>
          <a:noFill/>
        </p:spPr>
      </p:pic>
      <p:pic>
        <p:nvPicPr>
          <p:cNvPr id="25" name="Picture 8" descr="http://abcnelas.com/images/apoios/lusofinsa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644008" y="4293096"/>
            <a:ext cx="1528471" cy="504056"/>
          </a:xfrm>
          <a:prstGeom prst="rect">
            <a:avLst/>
          </a:prstGeom>
          <a:noFill/>
        </p:spPr>
      </p:pic>
      <p:pic>
        <p:nvPicPr>
          <p:cNvPr id="26" name="Picture 10" descr="http://img.pai.pt/189673/189673_lo_01.gif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23529" y="3627620"/>
            <a:ext cx="936103" cy="665476"/>
          </a:xfrm>
          <a:prstGeom prst="rect">
            <a:avLst/>
          </a:prstGeom>
          <a:noFill/>
        </p:spPr>
      </p:pic>
      <p:pic>
        <p:nvPicPr>
          <p:cNvPr id="27" name="Picture 12" descr="http://img.pai.pt/455922/455922_lo_01.gif"/>
          <p:cNvPicPr>
            <a:picLocks noChangeAspect="1" noChangeArrowheads="1"/>
          </p:cNvPicPr>
          <p:nvPr/>
        </p:nvPicPr>
        <p:blipFill>
          <a:blip r:embed="rId28" cstate="print"/>
          <a:srcRect l="21520" t="5882" r="25538"/>
          <a:stretch>
            <a:fillRect/>
          </a:stretch>
        </p:blipFill>
        <p:spPr bwMode="auto">
          <a:xfrm>
            <a:off x="3383868" y="0"/>
            <a:ext cx="972108" cy="864096"/>
          </a:xfrm>
          <a:prstGeom prst="rect">
            <a:avLst/>
          </a:prstGeom>
          <a:noFill/>
        </p:spPr>
      </p:pic>
      <p:pic>
        <p:nvPicPr>
          <p:cNvPr id="28" name="Picture 14" descr="http://www.vieiras.pt/imagensprodutos/lx/roca_logo.jpg"/>
          <p:cNvPicPr>
            <a:picLocks noChangeAspect="1" noChangeArrowheads="1"/>
          </p:cNvPicPr>
          <p:nvPr/>
        </p:nvPicPr>
        <p:blipFill>
          <a:blip r:embed="rId29" cstate="print"/>
          <a:srcRect l="18144" t="36385" r="17345" b="37337"/>
          <a:stretch>
            <a:fillRect/>
          </a:stretch>
        </p:blipFill>
        <p:spPr bwMode="auto">
          <a:xfrm>
            <a:off x="5004048" y="2708920"/>
            <a:ext cx="1224136" cy="497305"/>
          </a:xfrm>
          <a:prstGeom prst="rect">
            <a:avLst/>
          </a:prstGeom>
          <a:noFill/>
        </p:spPr>
      </p:pic>
      <p:pic>
        <p:nvPicPr>
          <p:cNvPr id="29" name="Picture 16" descr="http://www.sarieco.com/images/sarieco.gif"/>
          <p:cNvPicPr>
            <a:picLocks noChangeAspect="1" noChangeArrowheads="1"/>
          </p:cNvPicPr>
          <p:nvPr/>
        </p:nvPicPr>
        <p:blipFill>
          <a:blip r:embed="rId30" cstate="print"/>
          <a:srcRect r="12142" b="62201"/>
          <a:stretch>
            <a:fillRect/>
          </a:stretch>
        </p:blipFill>
        <p:spPr bwMode="auto">
          <a:xfrm>
            <a:off x="6660232" y="1772816"/>
            <a:ext cx="1857806" cy="648072"/>
          </a:xfrm>
          <a:prstGeom prst="rect">
            <a:avLst/>
          </a:prstGeom>
          <a:noFill/>
        </p:spPr>
      </p:pic>
      <p:pic>
        <p:nvPicPr>
          <p:cNvPr id="30" name="Picture 18" descr="http://ineo.pt/wp-content/uploads/2010/03/sirmaf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203848" y="2492896"/>
            <a:ext cx="1524000" cy="762000"/>
          </a:xfrm>
          <a:prstGeom prst="rect">
            <a:avLst/>
          </a:prstGeom>
          <a:noFill/>
        </p:spPr>
      </p:pic>
      <p:pic>
        <p:nvPicPr>
          <p:cNvPr id="31" name="Picture 20" descr="http://www.putadaloucura.com/wp-content/uploads/2010/11/vodafone-logo5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483768" y="4221088"/>
            <a:ext cx="648072" cy="648072"/>
          </a:xfrm>
          <a:prstGeom prst="rect">
            <a:avLst/>
          </a:prstGeom>
          <a:noFill/>
        </p:spPr>
      </p:pic>
      <p:pic>
        <p:nvPicPr>
          <p:cNvPr id="33" name="Picture 23" descr="http://www.meiamaratonadelisboa.com/specific/maratonaponte/documents/0000000081.logo3dlogoedpsemass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860032" y="980728"/>
            <a:ext cx="1633396" cy="576064"/>
          </a:xfrm>
          <a:prstGeom prst="rect">
            <a:avLst/>
          </a:prstGeom>
          <a:noFill/>
        </p:spPr>
      </p:pic>
      <p:pic>
        <p:nvPicPr>
          <p:cNvPr id="34" name="Picture 25" descr="http://www.egf.pt/files/34.pn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716016" y="116632"/>
            <a:ext cx="1780843" cy="720080"/>
          </a:xfrm>
          <a:prstGeom prst="rect">
            <a:avLst/>
          </a:prstGeom>
          <a:noFill/>
        </p:spPr>
      </p:pic>
      <p:pic>
        <p:nvPicPr>
          <p:cNvPr id="35" name="Picture 21" descr="http://www.dancake.pt/site/imagens/logotipo_dancake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164288" y="908720"/>
            <a:ext cx="1152128" cy="991079"/>
          </a:xfrm>
          <a:prstGeom prst="rect">
            <a:avLst/>
          </a:prstGeom>
          <a:noFill/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236296" y="44624"/>
            <a:ext cx="182498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acronym-it.com/images/logotipo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149080"/>
            <a:ext cx="1696633" cy="792088"/>
          </a:xfrm>
          <a:prstGeom prst="rect">
            <a:avLst/>
          </a:prstGeom>
          <a:noFill/>
        </p:spPr>
      </p:pic>
      <p:pic>
        <p:nvPicPr>
          <p:cNvPr id="5" name="Picture 6" descr="http://www.quadromor.com/phpThumb/phpThumb.php?src=../upload/images/Logotipos/logo.jpg&amp;w=250&amp;fltr%5b%5d=ric|12|10&amp;f=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3212976"/>
            <a:ext cx="1384176" cy="1425372"/>
          </a:xfrm>
          <a:prstGeom prst="rect">
            <a:avLst/>
          </a:prstGeom>
          <a:noFill/>
        </p:spPr>
      </p:pic>
      <p:pic>
        <p:nvPicPr>
          <p:cNvPr id="6" name="Picture 8" descr="http://2.bp.blogspot.com/_2jgjKcKjLus/TOuZkV2_-kI/AAAAAAAAAA4/HvYleAeD0BM/s1600/m%257Cg+logo_newslet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3" y="3711888"/>
            <a:ext cx="1944216" cy="977895"/>
          </a:xfrm>
          <a:prstGeom prst="rect">
            <a:avLst/>
          </a:prstGeom>
          <a:noFill/>
        </p:spPr>
      </p:pic>
      <p:pic>
        <p:nvPicPr>
          <p:cNvPr id="8" name="Picture 11" descr="http://www.cotecportugal.pt/images/stories/iniciativas/Rede_PME/logo_teandm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5905500"/>
            <a:ext cx="1619250" cy="952500"/>
          </a:xfrm>
          <a:prstGeom prst="rect">
            <a:avLst/>
          </a:prstGeom>
          <a:noFill/>
        </p:spPr>
      </p:pic>
      <p:pic>
        <p:nvPicPr>
          <p:cNvPr id="9" name="Picture 13" descr="Logotipo Lousan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3429000"/>
            <a:ext cx="1781861" cy="864096"/>
          </a:xfrm>
          <a:prstGeom prst="rect">
            <a:avLst/>
          </a:prstGeom>
          <a:noFill/>
        </p:spPr>
      </p:pic>
      <p:pic>
        <p:nvPicPr>
          <p:cNvPr id="10" name="Picture 15" descr="http://www.pandaempresas.com/logos/logo_378150.jpg"/>
          <p:cNvPicPr>
            <a:picLocks noChangeAspect="1" noChangeArrowheads="1"/>
          </p:cNvPicPr>
          <p:nvPr/>
        </p:nvPicPr>
        <p:blipFill>
          <a:blip r:embed="rId8" cstate="print"/>
          <a:srcRect t="30240" r="6257" b="24401"/>
          <a:stretch>
            <a:fillRect/>
          </a:stretch>
        </p:blipFill>
        <p:spPr bwMode="auto">
          <a:xfrm>
            <a:off x="6804248" y="4869160"/>
            <a:ext cx="1934615" cy="936104"/>
          </a:xfrm>
          <a:prstGeom prst="rect">
            <a:avLst/>
          </a:prstGeom>
          <a:noFill/>
        </p:spPr>
      </p:pic>
      <p:pic>
        <p:nvPicPr>
          <p:cNvPr id="14" name="Picture 27" descr="http://www.pavigres.com/Portals/_default/Skins/Pavigres-Grupo/images/logo_pavigres.gif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5877272"/>
            <a:ext cx="1933945" cy="644650"/>
          </a:xfrm>
          <a:prstGeom prst="rect">
            <a:avLst/>
          </a:prstGeom>
          <a:noFill/>
        </p:spPr>
      </p:pic>
      <p:pic>
        <p:nvPicPr>
          <p:cNvPr id="16" name="Picture 31" descr="http://viverspa.com/files/imagecache/dir_logo/directorio/logo/Logo%20Termas%20da%20Curia.gif"/>
          <p:cNvPicPr>
            <a:picLocks noChangeAspect="1" noChangeArrowheads="1"/>
          </p:cNvPicPr>
          <p:nvPr/>
        </p:nvPicPr>
        <p:blipFill>
          <a:blip r:embed="rId11" cstate="print"/>
          <a:srcRect l="7166" t="7166" r="6845" b="6845"/>
          <a:stretch>
            <a:fillRect/>
          </a:stretch>
        </p:blipFill>
        <p:spPr bwMode="auto">
          <a:xfrm>
            <a:off x="5940152" y="5949280"/>
            <a:ext cx="864096" cy="864096"/>
          </a:xfrm>
          <a:prstGeom prst="rect">
            <a:avLst/>
          </a:prstGeom>
          <a:noFill/>
        </p:spPr>
      </p:pic>
      <p:sp>
        <p:nvSpPr>
          <p:cNvPr id="17" name="Rectângulo 16"/>
          <p:cNvSpPr/>
          <p:nvPr/>
        </p:nvSpPr>
        <p:spPr>
          <a:xfrm>
            <a:off x="0" y="0"/>
            <a:ext cx="2786082" cy="355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400" dirty="0" smtClean="0"/>
              <a:t>Parcerias</a:t>
            </a:r>
            <a:endParaRPr lang="pt-PT" dirty="0" smtClean="0"/>
          </a:p>
          <a:p>
            <a:pPr algn="ctr"/>
            <a:endParaRPr lang="pt-PT" dirty="0"/>
          </a:p>
        </p:txBody>
      </p:sp>
      <p:pic>
        <p:nvPicPr>
          <p:cNvPr id="18" name="Picture 2" descr="http://www.edgebox.net/opencms/export/sites/default/images/partner-logos/logo-airc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35696" y="5013176"/>
            <a:ext cx="1428750" cy="552451"/>
          </a:xfrm>
          <a:prstGeom prst="rect">
            <a:avLst/>
          </a:prstGeom>
          <a:noFill/>
        </p:spPr>
      </p:pic>
      <p:pic>
        <p:nvPicPr>
          <p:cNvPr id="19" name="Picture 4" descr="http://www.clubedeempresariosdecoimbra.pt/images/streamline_logo_x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47864" y="5229200"/>
            <a:ext cx="2073997" cy="669033"/>
          </a:xfrm>
          <a:prstGeom prst="rect">
            <a:avLst/>
          </a:prstGeom>
          <a:noFill/>
        </p:spPr>
      </p:pic>
      <p:pic>
        <p:nvPicPr>
          <p:cNvPr id="20" name="Picture 6" descr="http://www.jasfarma.pt/Galeria/noticias/logo_bluepharm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15816" y="1700808"/>
            <a:ext cx="1571625" cy="1019176"/>
          </a:xfrm>
          <a:prstGeom prst="rect">
            <a:avLst/>
          </a:prstGeom>
          <a:noFill/>
        </p:spPr>
      </p:pic>
      <p:pic>
        <p:nvPicPr>
          <p:cNvPr id="21" name="Picture 8" descr="http://t0.gstatic.com/images?q=tbn:ANd9GcSARX6DRluWOTol-ZyZPzS0N04rAbM8Ae8ueQV-cTDmXKAWCFWu&amp;t=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20272" y="1247799"/>
            <a:ext cx="1647825" cy="381001"/>
          </a:xfrm>
          <a:prstGeom prst="rect">
            <a:avLst/>
          </a:prstGeom>
          <a:noFill/>
        </p:spPr>
      </p:pic>
      <p:pic>
        <p:nvPicPr>
          <p:cNvPr id="22" name="Picture 10" descr="http://www.cm-cantanhede.pt/dataimages/brasao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15816" y="620688"/>
            <a:ext cx="1062975" cy="1014658"/>
          </a:xfrm>
          <a:prstGeom prst="rect">
            <a:avLst/>
          </a:prstGeom>
          <a:noFill/>
        </p:spPr>
      </p:pic>
      <p:pic>
        <p:nvPicPr>
          <p:cNvPr id="24" name="Picture 16" descr="Imagem de identificação do subsit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3528" y="5373216"/>
            <a:ext cx="1259209" cy="1259210"/>
          </a:xfrm>
          <a:prstGeom prst="rect">
            <a:avLst/>
          </a:prstGeom>
          <a:noFill/>
        </p:spPr>
      </p:pic>
      <p:pic>
        <p:nvPicPr>
          <p:cNvPr id="25" name="Picture 106" descr="Image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95863" y="1772816"/>
            <a:ext cx="1892361" cy="864096"/>
          </a:xfrm>
          <a:prstGeom prst="rect">
            <a:avLst/>
          </a:prstGeom>
          <a:noFill/>
        </p:spPr>
      </p:pic>
      <p:pic>
        <p:nvPicPr>
          <p:cNvPr id="26" name="il_fi" descr="50314_104833996215728_1607_n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923928" y="5877272"/>
            <a:ext cx="1802852" cy="793414"/>
          </a:xfrm>
          <a:prstGeom prst="rect">
            <a:avLst/>
          </a:prstGeom>
          <a:noFill/>
        </p:spPr>
      </p:pic>
      <p:pic>
        <p:nvPicPr>
          <p:cNvPr id="27" name="Picture 18" descr="http://www.tice.pt/associados/logos/Critical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012160" y="4581128"/>
            <a:ext cx="1080120" cy="472554"/>
          </a:xfrm>
          <a:prstGeom prst="rect">
            <a:avLst/>
          </a:prstGeom>
          <a:noFill/>
        </p:spPr>
      </p:pic>
      <p:pic>
        <p:nvPicPr>
          <p:cNvPr id="28" name="Picture 20" descr="http://www.tice.pt/associados/logos/ReferTelecom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131840" y="2708920"/>
            <a:ext cx="1296818" cy="741041"/>
          </a:xfrm>
          <a:prstGeom prst="rect">
            <a:avLst/>
          </a:prstGeom>
          <a:noFill/>
        </p:spPr>
      </p:pic>
      <p:pic>
        <p:nvPicPr>
          <p:cNvPr id="29" name="Picture 22" descr="http://www.tice.pt/associados/logos/VisabeiraDigital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995936" y="4410818"/>
            <a:ext cx="1634821" cy="674366"/>
          </a:xfrm>
          <a:prstGeom prst="rect">
            <a:avLst/>
          </a:prstGeom>
          <a:noFill/>
        </p:spPr>
      </p:pic>
      <p:pic>
        <p:nvPicPr>
          <p:cNvPr id="30" name="Picture 24" descr="Logotipo dos HUC e nome completo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203848" y="0"/>
            <a:ext cx="3696301" cy="522710"/>
          </a:xfrm>
          <a:prstGeom prst="rect">
            <a:avLst/>
          </a:prstGeom>
          <a:noFill/>
        </p:spPr>
      </p:pic>
      <p:pic>
        <p:nvPicPr>
          <p:cNvPr id="31" name="Picture 26" descr="http://www.pontoc.pt/newsletter/images/im_topo02.jpg"/>
          <p:cNvPicPr>
            <a:picLocks noChangeAspect="1" noChangeArrowheads="1"/>
          </p:cNvPicPr>
          <p:nvPr/>
        </p:nvPicPr>
        <p:blipFill>
          <a:blip r:embed="rId24" cstate="print"/>
          <a:srcRect t="40628" r="2722"/>
          <a:stretch>
            <a:fillRect/>
          </a:stretch>
        </p:blipFill>
        <p:spPr bwMode="auto">
          <a:xfrm>
            <a:off x="4427984" y="1052736"/>
            <a:ext cx="1440160" cy="578446"/>
          </a:xfrm>
          <a:prstGeom prst="rect">
            <a:avLst/>
          </a:prstGeom>
          <a:noFill/>
        </p:spPr>
      </p:pic>
      <p:pic>
        <p:nvPicPr>
          <p:cNvPr id="34" name="Picture 14" descr="http://www.bettersoft.pt/sites/bettersoft/images/logo.jpg">
            <a:hlinkClick r:id="rId25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076056" y="2780928"/>
            <a:ext cx="2069297" cy="551309"/>
          </a:xfrm>
          <a:prstGeom prst="rect">
            <a:avLst/>
          </a:prstGeom>
          <a:noFill/>
        </p:spPr>
      </p:pic>
      <p:pic>
        <p:nvPicPr>
          <p:cNvPr id="35" name="Picture 16" descr="Cision logo.png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11560" y="3573016"/>
            <a:ext cx="1938375" cy="576064"/>
          </a:xfrm>
          <a:prstGeom prst="rect">
            <a:avLst/>
          </a:prstGeom>
          <a:noFill/>
        </p:spPr>
      </p:pic>
      <p:pic>
        <p:nvPicPr>
          <p:cNvPr id="36" name="Picture 6" descr="https://www.ipn-incubadora.pt/si/fotos/empresas/logo_HIS.JPG;jsessionid=04DE5B0ED5DFF26A154BFF782806BBF9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020272" y="2060848"/>
            <a:ext cx="1296144" cy="648073"/>
          </a:xfrm>
          <a:prstGeom prst="rect">
            <a:avLst/>
          </a:prstGeom>
          <a:noFill/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596336" y="15843"/>
            <a:ext cx="1486017" cy="82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236296" y="44624"/>
            <a:ext cx="182498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emsilva\Pictures\ip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929330"/>
            <a:ext cx="1214446" cy="783514"/>
          </a:xfrm>
          <a:prstGeom prst="rect">
            <a:avLst/>
          </a:prstGeom>
          <a:noFill/>
        </p:spPr>
      </p:pic>
      <p:pic>
        <p:nvPicPr>
          <p:cNvPr id="58371" name="Picture 3" descr="C:\Users\emsilva\Pictures\is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278064"/>
            <a:ext cx="1334522" cy="508389"/>
          </a:xfrm>
          <a:prstGeom prst="rect">
            <a:avLst/>
          </a:prstGeom>
          <a:noFill/>
        </p:spPr>
      </p:pic>
      <p:pic>
        <p:nvPicPr>
          <p:cNvPr id="58372" name="Picture 4" descr="C:\Users\emsilva\Pictures\microsof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1359507" cy="494366"/>
          </a:xfrm>
          <a:prstGeom prst="rect">
            <a:avLst/>
          </a:prstGeom>
          <a:noFill/>
        </p:spPr>
      </p:pic>
      <p:pic>
        <p:nvPicPr>
          <p:cNvPr id="58373" name="Picture 5" descr="C:\Users\emsilva\Pictures\sa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693162"/>
            <a:ext cx="1584176" cy="782309"/>
          </a:xfrm>
          <a:prstGeom prst="rect">
            <a:avLst/>
          </a:prstGeom>
          <a:noFill/>
        </p:spPr>
      </p:pic>
      <p:pic>
        <p:nvPicPr>
          <p:cNvPr id="58374" name="Picture 6" descr="C:\Users\emsilva\Pictures\sybas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2276872"/>
            <a:ext cx="1714512" cy="714380"/>
          </a:xfrm>
          <a:prstGeom prst="rect">
            <a:avLst/>
          </a:prstGeom>
          <a:noFill/>
        </p:spPr>
      </p:pic>
      <p:pic>
        <p:nvPicPr>
          <p:cNvPr id="58376" name="Picture 8" descr="C:\Users\emsilva\Pictures\cisc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0"/>
            <a:ext cx="1270000" cy="1397000"/>
          </a:xfrm>
          <a:prstGeom prst="rect">
            <a:avLst/>
          </a:prstGeom>
          <a:noFill/>
        </p:spPr>
      </p:pic>
      <p:pic>
        <p:nvPicPr>
          <p:cNvPr id="58378" name="Picture 10" descr="C:\Users\emsilva\Pictures\inovari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490706"/>
            <a:ext cx="936104" cy="819088"/>
          </a:xfrm>
          <a:prstGeom prst="rect">
            <a:avLst/>
          </a:prstGeom>
          <a:noFill/>
        </p:spPr>
      </p:pic>
      <p:sp>
        <p:nvSpPr>
          <p:cNvPr id="14" name="Rectângulo 13"/>
          <p:cNvSpPr/>
          <p:nvPr/>
        </p:nvSpPr>
        <p:spPr>
          <a:xfrm>
            <a:off x="0" y="0"/>
            <a:ext cx="2786082" cy="355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400" dirty="0" smtClean="0"/>
              <a:t>Parcerias</a:t>
            </a:r>
            <a:endParaRPr lang="pt-PT" dirty="0" smtClean="0"/>
          </a:p>
          <a:p>
            <a:pPr algn="ctr"/>
            <a:endParaRPr lang="pt-PT" dirty="0"/>
          </a:p>
        </p:txBody>
      </p:sp>
      <p:pic>
        <p:nvPicPr>
          <p:cNvPr id="13" name="Picture 6" descr="http://www.interacesso.pt/images/logo_interacesso2.gif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712" y="3789040"/>
            <a:ext cx="1637234" cy="396106"/>
          </a:xfrm>
          <a:prstGeom prst="rect">
            <a:avLst/>
          </a:prstGeom>
          <a:noFill/>
        </p:spPr>
      </p:pic>
      <p:pic>
        <p:nvPicPr>
          <p:cNvPr id="15" name="Picture 8" descr="Logo: Portepim-Sociedade de Representações S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0272" y="980728"/>
            <a:ext cx="1763688" cy="499712"/>
          </a:xfrm>
          <a:prstGeom prst="rect">
            <a:avLst/>
          </a:prstGeom>
          <a:noFill/>
        </p:spPr>
      </p:pic>
      <p:sp>
        <p:nvSpPr>
          <p:cNvPr id="16" name="Rectângulo 15"/>
          <p:cNvSpPr/>
          <p:nvPr/>
        </p:nvSpPr>
        <p:spPr>
          <a:xfrm>
            <a:off x="2771800" y="2636912"/>
            <a:ext cx="2718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>
              <a:spcBef>
                <a:spcPct val="20000"/>
              </a:spcBef>
            </a:pPr>
            <a:r>
              <a:rPr lang="pt-PT" sz="2400" b="1" i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Empresas:</a:t>
            </a:r>
          </a:p>
        </p:txBody>
      </p:sp>
      <p:pic>
        <p:nvPicPr>
          <p:cNvPr id="17" name="Picture 16" descr="http://4.bp.blogspot.com/_amhXU1EPITc/SONPSGm26VI/AAAAAAAAAuc/_fRSRkxAGWo/s400/ctt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31840" y="1556792"/>
            <a:ext cx="946954" cy="864096"/>
          </a:xfrm>
          <a:prstGeom prst="rect">
            <a:avLst/>
          </a:prstGeom>
          <a:noFill/>
        </p:spPr>
      </p:pic>
      <p:pic>
        <p:nvPicPr>
          <p:cNvPr id="18" name="Picture 18" descr="http://t3.gstatic.com/images?q=tbn:ANd9GcSPPUyl3k1187aESJe-fxoKl81AGksPA3e9ZuytqfkI6RdDQRWvDg"/>
          <p:cNvPicPr>
            <a:picLocks noChangeAspect="1" noChangeArrowheads="1"/>
          </p:cNvPicPr>
          <p:nvPr/>
        </p:nvPicPr>
        <p:blipFill>
          <a:blip r:embed="rId13" cstate="print"/>
          <a:srcRect l="28105" b="-9091"/>
          <a:stretch>
            <a:fillRect/>
          </a:stretch>
        </p:blipFill>
        <p:spPr bwMode="auto">
          <a:xfrm>
            <a:off x="7609014" y="4221088"/>
            <a:ext cx="1534986" cy="720080"/>
          </a:xfrm>
          <a:prstGeom prst="rect">
            <a:avLst/>
          </a:prstGeom>
          <a:noFill/>
        </p:spPr>
      </p:pic>
      <p:pic>
        <p:nvPicPr>
          <p:cNvPr id="19" name="Picture 20" descr="http://www.qoppa.pt/imgs/logo_r.pn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3528" y="4221088"/>
            <a:ext cx="1163205" cy="864096"/>
          </a:xfrm>
          <a:prstGeom prst="rect">
            <a:avLst/>
          </a:prstGeom>
          <a:noFill/>
        </p:spPr>
      </p:pic>
      <p:pic>
        <p:nvPicPr>
          <p:cNvPr id="20" name="Picture 22" descr="http://automoveisdomondego.rede.peugeot.pt/images/logo-peugeot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83968" y="260648"/>
            <a:ext cx="1108543" cy="936104"/>
          </a:xfrm>
          <a:prstGeom prst="rect">
            <a:avLst/>
          </a:prstGeom>
          <a:noFill/>
        </p:spPr>
      </p:pic>
      <p:pic>
        <p:nvPicPr>
          <p:cNvPr id="21" name="Picture 24" descr="Aut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24195" y="3861048"/>
            <a:ext cx="1248138" cy="936104"/>
          </a:xfrm>
          <a:prstGeom prst="rect">
            <a:avLst/>
          </a:prstGeom>
          <a:noFill/>
        </p:spPr>
      </p:pic>
      <p:pic>
        <p:nvPicPr>
          <p:cNvPr id="22" name="Picture 26" descr="Logo: Carsistema Portugal-Representações SA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851920" y="5229200"/>
            <a:ext cx="847725" cy="1143001"/>
          </a:xfrm>
          <a:prstGeom prst="rect">
            <a:avLst/>
          </a:prstGeom>
          <a:noFill/>
        </p:spPr>
      </p:pic>
      <p:pic>
        <p:nvPicPr>
          <p:cNvPr id="23" name="Picture 28" descr="Scania - Portugal, SA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92280" y="5445224"/>
            <a:ext cx="1830338" cy="608380"/>
          </a:xfrm>
          <a:prstGeom prst="rect">
            <a:avLst/>
          </a:prstGeom>
          <a:noFill/>
        </p:spPr>
      </p:pic>
      <p:pic>
        <p:nvPicPr>
          <p:cNvPr id="25" name="Picture 36" descr="Logo: Caetano Auto SA - Concessionários Toyota e Lexus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979712" y="4797152"/>
            <a:ext cx="1484784" cy="1484784"/>
          </a:xfrm>
          <a:prstGeom prst="rect">
            <a:avLst/>
          </a:prstGeom>
          <a:noFill/>
        </p:spPr>
      </p:pic>
      <p:pic>
        <p:nvPicPr>
          <p:cNvPr id="26" name="Picture 40" descr="http://www.globalconstroi.com/images/stories/directorio_empresas/gabinete_topografia/Tophl/logo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004048" y="5085184"/>
            <a:ext cx="1775226" cy="1340997"/>
          </a:xfrm>
          <a:prstGeom prst="rect">
            <a:avLst/>
          </a:prstGeom>
          <a:noFill/>
        </p:spPr>
      </p:pic>
      <p:pic>
        <p:nvPicPr>
          <p:cNvPr id="27" name="Picture 44" descr="http://www.bettersoft.pt/sites/bettersoft/images/logo.jpg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300192" y="1484784"/>
            <a:ext cx="2177802" cy="580217"/>
          </a:xfrm>
          <a:prstGeom prst="rect">
            <a:avLst/>
          </a:prstGeom>
          <a:noFill/>
        </p:spPr>
      </p:pic>
      <p:pic>
        <p:nvPicPr>
          <p:cNvPr id="28" name="Picture 52" descr="Logo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308304" y="3140968"/>
            <a:ext cx="1480537" cy="792088"/>
          </a:xfrm>
          <a:prstGeom prst="rect">
            <a:avLst/>
          </a:prstGeom>
          <a:noFill/>
        </p:spPr>
      </p:pic>
      <p:pic>
        <p:nvPicPr>
          <p:cNvPr id="29" name="Picture 58" descr="figura">
            <a:hlinkClick r:id="rId26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034420" y="3284984"/>
            <a:ext cx="972619" cy="1368152"/>
          </a:xfrm>
          <a:prstGeom prst="rect">
            <a:avLst/>
          </a:prstGeom>
          <a:noFill/>
        </p:spPr>
      </p:pic>
      <p:pic>
        <p:nvPicPr>
          <p:cNvPr id="30" name="Picture 59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763688" y="4365104"/>
            <a:ext cx="226613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236296" y="44624"/>
            <a:ext cx="182498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1093</Words>
  <Application>Microsoft Office PowerPoint</Application>
  <PresentationFormat>Apresentação no Ecrã (4:3)</PresentationFormat>
  <Paragraphs>296</Paragraphs>
  <Slides>62</Slides>
  <Notes>18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62</vt:i4>
      </vt:variant>
    </vt:vector>
  </HeadingPairs>
  <TitlesOfParts>
    <vt:vector size="64" baseType="lpstr">
      <vt:lpstr>Tema do Office</vt:lpstr>
      <vt:lpstr>Visio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 </vt:lpstr>
      <vt:lpstr>Diapositivo 12</vt:lpstr>
      <vt:lpstr> </vt:lpstr>
      <vt:lpstr> </vt:lpstr>
      <vt:lpstr>Eng.ª Mecânica </vt:lpstr>
      <vt:lpstr>Eng.ª Mecânica </vt:lpstr>
      <vt:lpstr>Eng.ª Mecânica </vt:lpstr>
      <vt:lpstr>Eng.ª Mecânica </vt:lpstr>
      <vt:lpstr>Eng.ª Mecânica </vt:lpstr>
      <vt:lpstr>Eng.ª Mecânica </vt:lpstr>
      <vt:lpstr>Diapositivo 21</vt:lpstr>
      <vt:lpstr>Diapositivo 22</vt:lpstr>
      <vt:lpstr>Diapositivo 23</vt:lpstr>
      <vt:lpstr>Diapositivo 24</vt:lpstr>
      <vt:lpstr>Eng.ª Mecânica </vt:lpstr>
      <vt:lpstr>Eng.ª Mecânica </vt:lpstr>
      <vt:lpstr>Eng.ª Mecânica </vt:lpstr>
      <vt:lpstr>Diapositivo 28</vt:lpstr>
      <vt:lpstr>Eng.ª Mecânica </vt:lpstr>
      <vt:lpstr>Eng.ª Mecânica </vt:lpstr>
      <vt:lpstr>Eng.ª Mecânica </vt:lpstr>
      <vt:lpstr>Eng.ª Mecânica </vt:lpstr>
      <vt:lpstr>Eng.ª Mecânica </vt:lpstr>
      <vt:lpstr>Eng.ª Mecânica </vt:lpstr>
      <vt:lpstr>Eng.ª Mecânica </vt:lpstr>
      <vt:lpstr>Diapositivo 36</vt:lpstr>
      <vt:lpstr>Diapositivo 37</vt:lpstr>
      <vt:lpstr>Diapositivo 38</vt:lpstr>
      <vt:lpstr>Diapositivo 39</vt:lpstr>
      <vt:lpstr>Diapositivo 40</vt:lpstr>
      <vt:lpstr>Diapositivo 41</vt:lpstr>
      <vt:lpstr>Diapositivo 42</vt:lpstr>
      <vt:lpstr>Diapositivo 43</vt:lpstr>
      <vt:lpstr>Diapositivo 44</vt:lpstr>
      <vt:lpstr>Diapositivo 45</vt:lpstr>
      <vt:lpstr>Diapositivo 46</vt:lpstr>
      <vt:lpstr>Diapositivo 47</vt:lpstr>
      <vt:lpstr>Diapositivo 48</vt:lpstr>
      <vt:lpstr>Diapositivo 49</vt:lpstr>
      <vt:lpstr>Diapositivo 50</vt:lpstr>
      <vt:lpstr>Diapositivo 51</vt:lpstr>
      <vt:lpstr>Diapositivo 52</vt:lpstr>
      <vt:lpstr>Diapositivo 53</vt:lpstr>
      <vt:lpstr>Diapositivo 54</vt:lpstr>
      <vt:lpstr>Diapositivo 55</vt:lpstr>
      <vt:lpstr>Diapositivo 56</vt:lpstr>
      <vt:lpstr>Diapositivo 57</vt:lpstr>
      <vt:lpstr>Diapositivo 58</vt:lpstr>
      <vt:lpstr>Diapositivo 59</vt:lpstr>
      <vt:lpstr>Diapositivo 60</vt:lpstr>
      <vt:lpstr>Diapositivo 61</vt:lpstr>
      <vt:lpstr>Diapositivo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Estela Margarida Marques Silva</dc:creator>
  <cp:lastModifiedBy>Your User Name</cp:lastModifiedBy>
  <cp:revision>127</cp:revision>
  <dcterms:created xsi:type="dcterms:W3CDTF">2011-03-10T16:43:03Z</dcterms:created>
  <dcterms:modified xsi:type="dcterms:W3CDTF">2013-02-05T16:57:37Z</dcterms:modified>
</cp:coreProperties>
</file>